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56" r:id="rId2"/>
    <p:sldId id="265" r:id="rId3"/>
    <p:sldId id="262" r:id="rId4"/>
    <p:sldId id="264" r:id="rId5"/>
    <p:sldId id="276" r:id="rId6"/>
    <p:sldId id="274" r:id="rId7"/>
    <p:sldId id="275" r:id="rId8"/>
    <p:sldId id="266" r:id="rId9"/>
    <p:sldId id="284" r:id="rId10"/>
    <p:sldId id="285" r:id="rId11"/>
    <p:sldId id="279" r:id="rId12"/>
    <p:sldId id="268" r:id="rId13"/>
    <p:sldId id="293" r:id="rId14"/>
    <p:sldId id="282" r:id="rId15"/>
    <p:sldId id="283" r:id="rId16"/>
    <p:sldId id="263" r:id="rId17"/>
    <p:sldId id="292" r:id="rId18"/>
    <p:sldId id="277" r:id="rId19"/>
    <p:sldId id="271" r:id="rId20"/>
    <p:sldId id="273" r:id="rId21"/>
    <p:sldId id="281" r:id="rId22"/>
    <p:sldId id="269" r:id="rId23"/>
    <p:sldId id="272" r:id="rId24"/>
    <p:sldId id="289" r:id="rId25"/>
    <p:sldId id="288" r:id="rId26"/>
    <p:sldId id="291" r:id="rId27"/>
    <p:sldId id="294" r:id="rId28"/>
    <p:sldId id="280" r:id="rId29"/>
    <p:sldId id="290" r:id="rId30"/>
    <p:sldId id="287" r:id="rId31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A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Helle Formatvorlag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778" autoAdjust="0"/>
    <p:restoredTop sz="78978"/>
  </p:normalViewPr>
  <p:slideViewPr>
    <p:cSldViewPr snapToGrid="0" showGuides="1">
      <p:cViewPr varScale="1">
        <p:scale>
          <a:sx n="131" d="100"/>
          <a:sy n="131" d="100"/>
        </p:scale>
        <p:origin x="1584" y="176"/>
      </p:cViewPr>
      <p:guideLst>
        <p:guide orient="horz" pos="2160"/>
        <p:guide pos="3840"/>
      </p:guideLst>
    </p:cSldViewPr>
  </p:slideViewPr>
  <p:notesTextViewPr>
    <p:cViewPr>
      <p:scale>
        <a:sx n="140" d="100"/>
        <a:sy n="140" d="100"/>
      </p:scale>
      <p:origin x="0" y="0"/>
    </p:cViewPr>
  </p:notesTextViewPr>
  <p:notesViewPr>
    <p:cSldViewPr snapToGrid="0" showGuides="1">
      <p:cViewPr varScale="1">
        <p:scale>
          <a:sx n="80" d="100"/>
          <a:sy n="80" d="100"/>
        </p:scale>
        <p:origin x="4176" y="45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8AF70A90-CA7E-49EB-AB17-C37FEDD0759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5A7711EA-1FBE-4E98-9D43-C2D65C45D0E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8ABEA4-9216-4FDF-AAE1-D8632908A8EC}" type="datetimeFigureOut">
              <a:rPr lang="de-CH" smtClean="0"/>
              <a:t>20.03.24</a:t>
            </a:fld>
            <a:endParaRPr lang="de-CH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2CCD3C8-8930-4E0E-A891-B770724F2BD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7798FB5-86BC-42DA-9D05-F96D484814F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685DCD-866D-47AE-A236-118539F53379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4232272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78A90D-FE7E-41AF-B03D-808D82937CB9}" type="datetimeFigureOut">
              <a:rPr lang="de-CH" smtClean="0"/>
              <a:t>20.03.24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15DDFD-030C-4D5A-B33E-3A7E7538D2BE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41496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endParaRPr lang="en-GB" b="0" i="0" u="none" strike="noStrike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15DDFD-030C-4D5A-B33E-3A7E7538D2BE}" type="slidenum">
              <a:rPr lang="de-CH" smtClean="0"/>
              <a:t>2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2067699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15DDFD-030C-4D5A-B33E-3A7E7538D2BE}" type="slidenum">
              <a:rPr lang="de-CH" smtClean="0"/>
              <a:t>12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9291900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15DDFD-030C-4D5A-B33E-3A7E7538D2BE}" type="slidenum">
              <a:rPr lang="de-CH" smtClean="0"/>
              <a:t>14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4601979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15DDFD-030C-4D5A-B33E-3A7E7538D2BE}" type="slidenum">
              <a:rPr lang="de-CH" smtClean="0"/>
              <a:t>15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550538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15DDFD-030C-4D5A-B33E-3A7E7538D2BE}" type="slidenum">
              <a:rPr lang="de-CH" smtClean="0"/>
              <a:t>16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475515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15DDFD-030C-4D5A-B33E-3A7E7538D2BE}" type="slidenum">
              <a:rPr lang="de-CH" smtClean="0"/>
              <a:t>18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04486738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15DDFD-030C-4D5A-B33E-3A7E7538D2BE}" type="slidenum">
              <a:rPr lang="de-CH" smtClean="0"/>
              <a:t>19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65188494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15DDFD-030C-4D5A-B33E-3A7E7538D2BE}" type="slidenum">
              <a:rPr lang="de-CH" smtClean="0"/>
              <a:t>20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61253736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15DDFD-030C-4D5A-B33E-3A7E7538D2BE}" type="slidenum">
              <a:rPr lang="de-CH" smtClean="0"/>
              <a:t>21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62391669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15DDFD-030C-4D5A-B33E-3A7E7538D2BE}" type="slidenum">
              <a:rPr lang="de-CH" smtClean="0"/>
              <a:t>22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74790572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15DDFD-030C-4D5A-B33E-3A7E7538D2BE}" type="slidenum">
              <a:rPr lang="de-CH" smtClean="0"/>
              <a:t>23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7354349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endParaRPr lang="en-GB" b="0" i="0" u="none" strike="noStrike" dirty="0">
              <a:solidFill>
                <a:srgbClr val="ECECEC"/>
              </a:solidFill>
              <a:effectLst/>
              <a:latin typeface="Söhne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15DDFD-030C-4D5A-B33E-3A7E7538D2BE}" type="slidenum">
              <a:rPr lang="de-CH" smtClean="0"/>
              <a:t>3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82095387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15DDFD-030C-4D5A-B33E-3A7E7538D2BE}" type="slidenum">
              <a:rPr lang="de-CH" smtClean="0"/>
              <a:t>24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88859211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15DDFD-030C-4D5A-B33E-3A7E7538D2BE}" type="slidenum">
              <a:rPr lang="de-CH" smtClean="0"/>
              <a:t>25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00274922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15DDFD-030C-4D5A-B33E-3A7E7538D2BE}" type="slidenum">
              <a:rPr lang="de-CH" smtClean="0"/>
              <a:t>26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40007907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15DDFD-030C-4D5A-B33E-3A7E7538D2BE}" type="slidenum">
              <a:rPr lang="de-CH" smtClean="0"/>
              <a:t>27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86193765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15DDFD-030C-4D5A-B33E-3A7E7538D2BE}" type="slidenum">
              <a:rPr lang="de-CH" smtClean="0"/>
              <a:t>30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4777490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GB" b="0" i="0" u="none" strike="noStrike" dirty="0">
              <a:solidFill>
                <a:srgbClr val="ECECEC"/>
              </a:solidFill>
              <a:effectLst/>
              <a:latin typeface="Söhne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15DDFD-030C-4D5A-B33E-3A7E7538D2BE}" type="slidenum">
              <a:rPr lang="de-CH" smtClean="0"/>
              <a:t>4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9943854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15DDFD-030C-4D5A-B33E-3A7E7538D2BE}" type="slidenum">
              <a:rPr lang="de-CH" smtClean="0"/>
              <a:t>5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533243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GB" b="0" i="0" u="none" strike="noStrike" dirty="0">
              <a:solidFill>
                <a:srgbClr val="ECECEC"/>
              </a:solidFill>
              <a:effectLst/>
              <a:highlight>
                <a:srgbClr val="212121"/>
              </a:highlight>
              <a:latin typeface="Söhne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15DDFD-030C-4D5A-B33E-3A7E7538D2BE}" type="slidenum">
              <a:rPr lang="de-CH" smtClean="0"/>
              <a:t>6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4950495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15DDFD-030C-4D5A-B33E-3A7E7538D2BE}" type="slidenum">
              <a:rPr lang="de-CH" smtClean="0"/>
              <a:t>7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8083505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15DDFD-030C-4D5A-B33E-3A7E7538D2BE}" type="slidenum">
              <a:rPr lang="de-CH" smtClean="0"/>
              <a:t>8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8871391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15DDFD-030C-4D5A-B33E-3A7E7538D2BE}" type="slidenum">
              <a:rPr lang="de-CH" smtClean="0"/>
              <a:t>10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5456953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endParaRPr lang="en-GB" b="0" i="0" u="none" strike="noStrike" dirty="0">
              <a:solidFill>
                <a:srgbClr val="ECECEC"/>
              </a:solidFill>
              <a:effectLst/>
              <a:latin typeface="Söhne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15DDFD-030C-4D5A-B33E-3A7E7538D2BE}" type="slidenum">
              <a:rPr lang="de-CH" smtClean="0"/>
              <a:t>11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6299847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EB061823-3F7A-48C8-8477-B410C18AC1B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31838" y="1016000"/>
            <a:ext cx="10728325" cy="5256000"/>
          </a:xfrm>
        </p:spPr>
        <p:txBody>
          <a:bodyPr lIns="5580000" tIns="0" rIns="0" anchor="ctr" anchorCtr="0"/>
          <a:lstStyle>
            <a:lvl1pPr marL="0" indent="0" algn="ctr">
              <a:buNone/>
              <a:defRPr/>
            </a:lvl1pPr>
          </a:lstStyle>
          <a:p>
            <a:r>
              <a:rPr lang="en-GB" noProof="0"/>
              <a:t>Click icon to add picture</a:t>
            </a:r>
            <a:endParaRPr lang="de-CH" noProof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491294E-BEE7-4DA8-BBC8-88E1A7B07A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233538"/>
            <a:ext cx="5904000" cy="2772000"/>
          </a:xfrm>
          <a:solidFill>
            <a:schemeClr val="accent1"/>
          </a:solidFill>
        </p:spPr>
        <p:txBody>
          <a:bodyPr lIns="1080000" tIns="252000" anchor="t" anchorCtr="0"/>
          <a:lstStyle>
            <a:lvl1pPr algn="l">
              <a:lnSpc>
                <a:spcPct val="10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Click to edit Master title style</a:t>
            </a:r>
            <a:endParaRPr lang="de-CH" noProof="0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0EE7317F-7892-4B0F-BA41-44765BB93F0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1838" y="360538"/>
            <a:ext cx="1765565" cy="288000"/>
          </a:xfrm>
          <a:prstGeom prst="rect">
            <a:avLst/>
          </a:prstGeom>
        </p:spPr>
      </p:pic>
      <p:sp>
        <p:nvSpPr>
          <p:cNvPr id="9" name="Bildplatzhalter 8">
            <a:extLst>
              <a:ext uri="{FF2B5EF4-FFF2-40B4-BE49-F238E27FC236}">
                <a16:creationId xmlns:a16="http://schemas.microsoft.com/office/drawing/2014/main" id="{C3C296D1-2CD0-479F-A866-6EC741D2293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0200163" y="6489088"/>
            <a:ext cx="1260000" cy="180000"/>
          </a:xfrm>
        </p:spPr>
        <p:txBody>
          <a:bodyPr/>
          <a:lstStyle>
            <a:lvl1pPr marL="0" indent="0" algn="l">
              <a:buNone/>
              <a:defRPr sz="700"/>
            </a:lvl1pPr>
          </a:lstStyle>
          <a:p>
            <a:r>
              <a:rPr lang="en-GB" noProof="0"/>
              <a:t>Click icon to add picture</a:t>
            </a:r>
            <a:endParaRPr lang="de-CH" noProof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EE41BE31-9613-4103-99FF-7DCFF643B32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78516" y="3860495"/>
            <a:ext cx="4680000" cy="100800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266700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2pPr>
            <a:lvl3pPr marL="538163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3pPr>
            <a:lvl4pPr marL="804862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4pPr>
            <a:lvl5pPr marL="1076325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EDEB298C-798E-4D73-9DD6-F896C06530C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696449" y="316800"/>
            <a:ext cx="1800000" cy="360000"/>
          </a:xfrm>
        </p:spPr>
        <p:txBody>
          <a:bodyPr anchor="b" anchorCtr="0"/>
          <a:lstStyle>
            <a:lvl1pPr marL="0" indent="0" algn="l">
              <a:spcBef>
                <a:spcPts val="0"/>
              </a:spcBef>
              <a:buNone/>
              <a:defRPr sz="1150"/>
            </a:lvl1pPr>
            <a:lvl2pPr>
              <a:defRPr sz="1150"/>
            </a:lvl2pPr>
            <a:lvl3pPr>
              <a:defRPr sz="1150"/>
            </a:lvl3pPr>
            <a:lvl4pPr>
              <a:defRPr sz="1150"/>
            </a:lvl4pPr>
            <a:lvl5pPr>
              <a:defRPr sz="1150"/>
            </a:lvl5pPr>
          </a:lstStyle>
          <a:p>
            <a:pPr lvl="0"/>
            <a:r>
              <a:rPr lang="de-DE" dirty="0"/>
              <a:t>Organisationseinheit verbal</a:t>
            </a:r>
            <a:br>
              <a:rPr lang="de-DE" dirty="0"/>
            </a:br>
            <a:r>
              <a:rPr lang="de-DE" dirty="0"/>
              <a:t>optional auf 2 Zeilen</a:t>
            </a:r>
          </a:p>
        </p:txBody>
      </p:sp>
    </p:spTree>
    <p:extLst>
      <p:ext uri="{BB962C8B-B14F-4D97-AF65-F5344CB8AC3E}">
        <p14:creationId xmlns:p14="http://schemas.microsoft.com/office/powerpoint/2010/main" val="42933810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 userDrawn="1">
          <p15:clr>
            <a:srgbClr val="FBAE40"/>
          </p15:clr>
        </p15:guide>
        <p15:guide id="3" orient="horz" pos="640" userDrawn="1">
          <p15:clr>
            <a:srgbClr val="FBAE40"/>
          </p15:clr>
        </p15:guide>
        <p15:guide id="4" orient="horz" pos="3952" userDrawn="1">
          <p15:clr>
            <a:srgbClr val="FBAE40"/>
          </p15:clr>
        </p15:guide>
        <p15:guide id="5" pos="6108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46F7F9-CBC8-4641-B12B-7E76FD213E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/>
              <a:t>Click to edit Master title style</a:t>
            </a:r>
            <a:endParaRPr lang="de-CH" noProof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7DB21BA-81C0-43DB-A42C-5F672DBC37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C2547-0B26-4181-9958-0F74634B97A1}" type="datetime1">
              <a:rPr lang="de-CH" noProof="0" smtClean="0"/>
              <a:t>20.03.24</a:t>
            </a:fld>
            <a:endParaRPr lang="de-CH" noProof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BC78786-28C3-4EAB-A3FC-1A4BFA844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noProof="0"/>
              <a:t>Organisationseinheit verbal</a:t>
            </a:r>
            <a:endParaRPr lang="de-CH" noProof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FC1D5C1-A4AD-42D4-93B7-D3B71140E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A52AF-F19D-405C-AD5F-7D94B96A5CC3}" type="slidenum">
              <a:rPr lang="de-CH" noProof="0" smtClean="0"/>
              <a:t>‹#›</a:t>
            </a:fld>
            <a:endParaRPr lang="de-CH" noProof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7F7C476A-2849-4D68-9FA2-3A5CFC13C8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1837" y="6507088"/>
            <a:ext cx="984462" cy="162000"/>
          </a:xfrm>
          <a:prstGeom prst="rect">
            <a:avLst/>
          </a:prstGeom>
        </p:spPr>
      </p:pic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05941150-30DE-48F5-9038-0E82CD18DE2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31837" y="1412874"/>
            <a:ext cx="10728000" cy="4860000"/>
          </a:xfrm>
        </p:spPr>
        <p:txBody>
          <a:bodyPr tIns="1620000"/>
          <a:lstStyle>
            <a:lvl1pPr marL="0" indent="0" algn="ctr">
              <a:buNone/>
              <a:defRPr/>
            </a:lvl1pPr>
          </a:lstStyle>
          <a:p>
            <a:r>
              <a:rPr lang="en-GB" noProof="0"/>
              <a:t>Click icon to add picture</a:t>
            </a:r>
            <a:endParaRPr lang="de-CH" noProof="0"/>
          </a:p>
        </p:txBody>
      </p:sp>
    </p:spTree>
    <p:extLst>
      <p:ext uri="{BB962C8B-B14F-4D97-AF65-F5344CB8AC3E}">
        <p14:creationId xmlns:p14="http://schemas.microsoft.com/office/powerpoint/2010/main" val="9438521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full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7DB21BA-81C0-43DB-A42C-5F672DBC37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33879-9C0F-4F94-919F-30B833E8871A}" type="datetime1">
              <a:rPr lang="de-CH" noProof="0" smtClean="0"/>
              <a:t>20.03.24</a:t>
            </a:fld>
            <a:endParaRPr lang="de-CH" noProof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BC78786-28C3-4EAB-A3FC-1A4BFA844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noProof="0"/>
              <a:t>Organisationseinheit verbal</a:t>
            </a:r>
            <a:endParaRPr lang="de-CH" noProof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FC1D5C1-A4AD-42D4-93B7-D3B71140E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A52AF-F19D-405C-AD5F-7D94B96A5CC3}" type="slidenum">
              <a:rPr lang="de-CH" noProof="0" smtClean="0"/>
              <a:t>‹#›</a:t>
            </a:fld>
            <a:endParaRPr lang="de-CH" noProof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7F7C476A-2849-4D68-9FA2-3A5CFC13C8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1837" y="6507088"/>
            <a:ext cx="984462" cy="162000"/>
          </a:xfrm>
          <a:prstGeom prst="rect">
            <a:avLst/>
          </a:prstGeom>
        </p:spPr>
      </p:pic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05941150-30DE-48F5-9038-0E82CD18DE2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31837" y="260350"/>
            <a:ext cx="10728000" cy="6012524"/>
          </a:xfrm>
        </p:spPr>
        <p:txBody>
          <a:bodyPr tIns="2160000"/>
          <a:lstStyle>
            <a:lvl1pPr marL="0" indent="0" algn="ctr">
              <a:buNone/>
              <a:defRPr/>
            </a:lvl1pPr>
          </a:lstStyle>
          <a:p>
            <a:r>
              <a:rPr lang="en-GB" noProof="0"/>
              <a:t>Click icon to add picture</a:t>
            </a:r>
            <a:endParaRPr lang="de-CH" noProof="0"/>
          </a:p>
        </p:txBody>
      </p:sp>
    </p:spTree>
    <p:extLst>
      <p:ext uri="{BB962C8B-B14F-4D97-AF65-F5344CB8AC3E}">
        <p14:creationId xmlns:p14="http://schemas.microsoft.com/office/powerpoint/2010/main" val="28420483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zwei Spal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46F7F9-CBC8-4641-B12B-7E76FD213E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/>
              <a:t>Click to edit Master title style</a:t>
            </a:r>
            <a:endParaRPr lang="de-CH" noProof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7D3E2EF-5F98-49EC-BCEA-B215D4992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04163" y="1412875"/>
            <a:ext cx="5256000" cy="4860000"/>
          </a:xfrm>
        </p:spPr>
        <p:txBody>
          <a:bodyPr/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de-CH" noProof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7DB21BA-81C0-43DB-A42C-5F672DBC37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F82BE-DF56-4719-B180-C3B0D509F71F}" type="datetime1">
              <a:rPr lang="de-CH" noProof="0" smtClean="0"/>
              <a:t>20.03.24</a:t>
            </a:fld>
            <a:endParaRPr lang="de-CH" noProof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BC78786-28C3-4EAB-A3FC-1A4BFA844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noProof="0"/>
              <a:t>Organisationseinheit verbal</a:t>
            </a:r>
            <a:endParaRPr lang="de-CH" noProof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FC1D5C1-A4AD-42D4-93B7-D3B71140E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A52AF-F19D-405C-AD5F-7D94B96A5CC3}" type="slidenum">
              <a:rPr lang="de-CH" noProof="0" smtClean="0"/>
              <a:t>‹#›</a:t>
            </a:fld>
            <a:endParaRPr lang="de-CH" noProof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7F7C476A-2849-4D68-9FA2-3A5CFC13C8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1837" y="6507088"/>
            <a:ext cx="984462" cy="162000"/>
          </a:xfrm>
          <a:prstGeom prst="rect">
            <a:avLst/>
          </a:prstGeom>
        </p:spPr>
      </p:pic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221A3BAE-B19D-4390-B4A5-2C8A2CC87C5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31838" y="1412875"/>
            <a:ext cx="5040000" cy="4860000"/>
          </a:xfrm>
        </p:spPr>
        <p:txBody>
          <a:bodyPr tIns="1620000"/>
          <a:lstStyle>
            <a:lvl1pPr marL="0" indent="0" algn="ctr">
              <a:buNone/>
              <a:defRPr/>
            </a:lvl1pPr>
          </a:lstStyle>
          <a:p>
            <a:r>
              <a:rPr lang="en-GB" noProof="0"/>
              <a:t>Click icon to add picture</a:t>
            </a:r>
            <a:endParaRPr lang="de-CH" noProof="0"/>
          </a:p>
        </p:txBody>
      </p:sp>
    </p:spTree>
    <p:extLst>
      <p:ext uri="{BB962C8B-B14F-4D97-AF65-F5344CB8AC3E}">
        <p14:creationId xmlns:p14="http://schemas.microsoft.com/office/powerpoint/2010/main" val="39963947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52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2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46F7F9-CBC8-4641-B12B-7E76FD213E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/>
              <a:t>Click to edit Master title style</a:t>
            </a:r>
            <a:endParaRPr lang="de-CH" noProof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7D3E2EF-5F98-49EC-BCEA-B215D4992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836" y="5121800"/>
            <a:ext cx="5255999" cy="1152000"/>
          </a:xfrm>
        </p:spPr>
        <p:txBody>
          <a:bodyPr/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de-CH" noProof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7DB21BA-81C0-43DB-A42C-5F672DBC37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B9425-7348-43E2-B0E9-6A2A48F5FA8A}" type="datetime1">
              <a:rPr lang="de-CH" noProof="0" smtClean="0"/>
              <a:t>20.03.24</a:t>
            </a:fld>
            <a:endParaRPr lang="de-CH" noProof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BC78786-28C3-4EAB-A3FC-1A4BFA844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noProof="0"/>
              <a:t>Organisationseinheit verbal</a:t>
            </a:r>
            <a:endParaRPr lang="de-CH" noProof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FC1D5C1-A4AD-42D4-93B7-D3B71140E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A52AF-F19D-405C-AD5F-7D94B96A5CC3}" type="slidenum">
              <a:rPr lang="de-CH" noProof="0" smtClean="0"/>
              <a:t>‹#›</a:t>
            </a:fld>
            <a:endParaRPr lang="de-CH" noProof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7F7C476A-2849-4D68-9FA2-3A5CFC13C8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1837" y="6507088"/>
            <a:ext cx="984462" cy="162000"/>
          </a:xfrm>
          <a:prstGeom prst="rect">
            <a:avLst/>
          </a:prstGeom>
        </p:spPr>
      </p:pic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221A3BAE-B19D-4390-B4A5-2C8A2CC87C5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31838" y="1412875"/>
            <a:ext cx="5256000" cy="3420000"/>
          </a:xfrm>
        </p:spPr>
        <p:txBody>
          <a:bodyPr tIns="900000"/>
          <a:lstStyle>
            <a:lvl1pPr marL="0" indent="0" algn="ctr">
              <a:buNone/>
              <a:defRPr/>
            </a:lvl1pPr>
          </a:lstStyle>
          <a:p>
            <a:r>
              <a:rPr lang="en-GB" noProof="0"/>
              <a:t>Click icon to add picture</a:t>
            </a:r>
            <a:endParaRPr lang="de-CH" noProof="0"/>
          </a:p>
        </p:txBody>
      </p:sp>
      <p:sp>
        <p:nvSpPr>
          <p:cNvPr id="9" name="Bildplatzhalter 10">
            <a:extLst>
              <a:ext uri="{FF2B5EF4-FFF2-40B4-BE49-F238E27FC236}">
                <a16:creationId xmlns:a16="http://schemas.microsoft.com/office/drawing/2014/main" id="{1AAB6914-2518-430D-BF4C-14EA51B6141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04162" y="1412875"/>
            <a:ext cx="5256000" cy="3420000"/>
          </a:xfrm>
        </p:spPr>
        <p:txBody>
          <a:bodyPr tIns="900000"/>
          <a:lstStyle>
            <a:lvl1pPr marL="0" indent="0" algn="ctr">
              <a:buNone/>
              <a:defRPr/>
            </a:lvl1pPr>
          </a:lstStyle>
          <a:p>
            <a:r>
              <a:rPr lang="en-GB" noProof="0"/>
              <a:t>Click icon to add picture</a:t>
            </a:r>
            <a:endParaRPr lang="de-CH" noProof="0"/>
          </a:p>
        </p:txBody>
      </p:sp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5092EEFB-079B-4C38-A665-E52B9837601B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204162" y="5121800"/>
            <a:ext cx="5256001" cy="1152000"/>
          </a:xfrm>
        </p:spPr>
        <p:txBody>
          <a:bodyPr/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de-CH" noProof="0"/>
          </a:p>
        </p:txBody>
      </p:sp>
    </p:spTree>
    <p:extLst>
      <p:ext uri="{BB962C8B-B14F-4D97-AF65-F5344CB8AC3E}">
        <p14:creationId xmlns:p14="http://schemas.microsoft.com/office/powerpoint/2010/main" val="10857507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52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3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46F7F9-CBC8-4641-B12B-7E76FD213E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/>
              <a:t>Click to edit Master title style</a:t>
            </a:r>
            <a:endParaRPr lang="de-CH" noProof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7D3E2EF-5F98-49EC-BCEA-B215D4992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836" y="4166439"/>
            <a:ext cx="10728327" cy="2124401"/>
          </a:xfrm>
        </p:spPr>
        <p:txBody>
          <a:bodyPr/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de-CH" noProof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7DB21BA-81C0-43DB-A42C-5F672DBC37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782B2-018B-4FD3-AD95-2F64EDE0E9D6}" type="datetime1">
              <a:rPr lang="de-CH" noProof="0" smtClean="0"/>
              <a:t>20.03.24</a:t>
            </a:fld>
            <a:endParaRPr lang="de-CH" noProof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BC78786-28C3-4EAB-A3FC-1A4BFA844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noProof="0"/>
              <a:t>Organisationseinheit verbal</a:t>
            </a:r>
            <a:endParaRPr lang="de-CH" noProof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FC1D5C1-A4AD-42D4-93B7-D3B71140E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A52AF-F19D-405C-AD5F-7D94B96A5CC3}" type="slidenum">
              <a:rPr lang="de-CH" noProof="0" smtClean="0"/>
              <a:t>‹#›</a:t>
            </a:fld>
            <a:endParaRPr lang="de-CH" noProof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7F7C476A-2849-4D68-9FA2-3A5CFC13C8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1837" y="6507088"/>
            <a:ext cx="984462" cy="162000"/>
          </a:xfrm>
          <a:prstGeom prst="rect">
            <a:avLst/>
          </a:prstGeom>
        </p:spPr>
      </p:pic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221A3BAE-B19D-4390-B4A5-2C8A2CC87C5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31838" y="1412875"/>
            <a:ext cx="3420000" cy="2484000"/>
          </a:xfrm>
        </p:spPr>
        <p:txBody>
          <a:bodyPr tIns="360000"/>
          <a:lstStyle>
            <a:lvl1pPr marL="0" indent="0" algn="ctr">
              <a:buNone/>
              <a:defRPr/>
            </a:lvl1pPr>
          </a:lstStyle>
          <a:p>
            <a:r>
              <a:rPr lang="en-GB" noProof="0"/>
              <a:t>Click icon to add picture</a:t>
            </a:r>
            <a:endParaRPr lang="de-CH" noProof="0"/>
          </a:p>
        </p:txBody>
      </p:sp>
      <p:sp>
        <p:nvSpPr>
          <p:cNvPr id="13" name="Bildplatzhalter 10">
            <a:extLst>
              <a:ext uri="{FF2B5EF4-FFF2-40B4-BE49-F238E27FC236}">
                <a16:creationId xmlns:a16="http://schemas.microsoft.com/office/drawing/2014/main" id="{36793346-BF6B-42A8-ADE0-3AA3DC3B239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040162" y="1414800"/>
            <a:ext cx="3420000" cy="2484000"/>
          </a:xfrm>
        </p:spPr>
        <p:txBody>
          <a:bodyPr tIns="360000"/>
          <a:lstStyle>
            <a:lvl1pPr marL="0" indent="0" algn="ctr">
              <a:buNone/>
              <a:defRPr/>
            </a:lvl1pPr>
          </a:lstStyle>
          <a:p>
            <a:r>
              <a:rPr lang="en-GB" noProof="0"/>
              <a:t>Click icon to add picture</a:t>
            </a:r>
            <a:endParaRPr lang="de-CH" noProof="0"/>
          </a:p>
        </p:txBody>
      </p:sp>
      <p:sp>
        <p:nvSpPr>
          <p:cNvPr id="14" name="Bildplatzhalter 10">
            <a:extLst>
              <a:ext uri="{FF2B5EF4-FFF2-40B4-BE49-F238E27FC236}">
                <a16:creationId xmlns:a16="http://schemas.microsoft.com/office/drawing/2014/main" id="{FE637F68-618E-43EB-B240-4BFA26852FC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385999" y="1414800"/>
            <a:ext cx="3420000" cy="2484000"/>
          </a:xfrm>
        </p:spPr>
        <p:txBody>
          <a:bodyPr tIns="360000"/>
          <a:lstStyle>
            <a:lvl1pPr marL="0" indent="0" algn="ctr">
              <a:buNone/>
              <a:defRPr/>
            </a:lvl1pPr>
          </a:lstStyle>
          <a:p>
            <a:r>
              <a:rPr lang="en-GB" noProof="0"/>
              <a:t>Click icon to add picture</a:t>
            </a:r>
            <a:endParaRPr lang="de-CH" noProof="0"/>
          </a:p>
        </p:txBody>
      </p:sp>
    </p:spTree>
    <p:extLst>
      <p:ext uri="{BB962C8B-B14F-4D97-AF65-F5344CB8AC3E}">
        <p14:creationId xmlns:p14="http://schemas.microsoft.com/office/powerpoint/2010/main" val="22529889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52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46F7F9-CBC8-4641-B12B-7E76FD213E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/>
              <a:t>Click to edit Master title style</a:t>
            </a:r>
            <a:endParaRPr lang="de-CH" noProof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7D3E2EF-5F98-49EC-BCEA-B215D4992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837" y="1412875"/>
            <a:ext cx="10728325" cy="396000"/>
          </a:xfrm>
        </p:spPr>
        <p:txBody>
          <a:bodyPr/>
          <a:lstStyle>
            <a:lvl1pPr marL="0" indent="0">
              <a:buNone/>
              <a:defRPr b="1"/>
            </a:lvl1pPr>
            <a:lvl2pPr marL="266700" indent="0">
              <a:buNone/>
              <a:defRPr b="1"/>
            </a:lvl2pPr>
            <a:lvl3pPr marL="538163" indent="0">
              <a:buNone/>
              <a:defRPr b="1"/>
            </a:lvl3pPr>
            <a:lvl4pPr marL="804862" indent="0">
              <a:buNone/>
              <a:defRPr b="1"/>
            </a:lvl4pPr>
            <a:lvl5pPr marL="1076325" indent="0">
              <a:buNone/>
              <a:defRPr b="1"/>
            </a:lvl5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7DB21BA-81C0-43DB-A42C-5F672DBC37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0FED0-443D-411A-B8E4-0668A8890EE3}" type="datetime1">
              <a:rPr lang="de-CH" noProof="0" smtClean="0"/>
              <a:t>20.03.24</a:t>
            </a:fld>
            <a:endParaRPr lang="de-CH" noProof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BC78786-28C3-4EAB-A3FC-1A4BFA844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noProof="0"/>
              <a:t>Organisationseinheit verbal</a:t>
            </a:r>
            <a:endParaRPr lang="de-CH" noProof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FC1D5C1-A4AD-42D4-93B7-D3B71140E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A52AF-F19D-405C-AD5F-7D94B96A5CC3}" type="slidenum">
              <a:rPr lang="de-CH" noProof="0" smtClean="0"/>
              <a:t>‹#›</a:t>
            </a:fld>
            <a:endParaRPr lang="de-CH" noProof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7F7C476A-2849-4D68-9FA2-3A5CFC13C8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1837" y="6507088"/>
            <a:ext cx="984462" cy="162000"/>
          </a:xfrm>
          <a:prstGeom prst="rect">
            <a:avLst/>
          </a:prstGeom>
        </p:spPr>
      </p:pic>
      <p:sp>
        <p:nvSpPr>
          <p:cNvPr id="9" name="Tabellenplatzhalter 8">
            <a:extLst>
              <a:ext uri="{FF2B5EF4-FFF2-40B4-BE49-F238E27FC236}">
                <a16:creationId xmlns:a16="http://schemas.microsoft.com/office/drawing/2014/main" id="{A1D947E6-CC00-458E-BDE1-B0877E30333C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731838" y="2061398"/>
            <a:ext cx="10728325" cy="4212401"/>
          </a:xfrm>
        </p:spPr>
        <p:txBody>
          <a:bodyPr tIns="1260000"/>
          <a:lstStyle>
            <a:lvl1pPr marL="0" indent="0" algn="ctr">
              <a:spcBef>
                <a:spcPts val="0"/>
              </a:spcBef>
              <a:buNone/>
              <a:defRPr sz="1400"/>
            </a:lvl1pPr>
          </a:lstStyle>
          <a:p>
            <a:r>
              <a:rPr lang="en-GB" noProof="0"/>
              <a:t>Click icon to add table</a:t>
            </a:r>
            <a:endParaRPr lang="de-CH" noProof="0"/>
          </a:p>
        </p:txBody>
      </p:sp>
    </p:spTree>
    <p:extLst>
      <p:ext uri="{BB962C8B-B14F-4D97-AF65-F5344CB8AC3E}">
        <p14:creationId xmlns:p14="http://schemas.microsoft.com/office/powerpoint/2010/main" val="29286613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52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lussfoli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nhaltsplatzhalter 2">
            <a:extLst>
              <a:ext uri="{FF2B5EF4-FFF2-40B4-BE49-F238E27FC236}">
                <a16:creationId xmlns:a16="http://schemas.microsoft.com/office/drawing/2014/main" id="{394B20FF-3667-40DF-92A1-C6CF3BBCA2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837" y="2135492"/>
            <a:ext cx="10728325" cy="39600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540000" indent="0">
              <a:buNone/>
              <a:defRPr>
                <a:solidFill>
                  <a:schemeClr val="bg1"/>
                </a:solidFill>
              </a:defRPr>
            </a:lvl3pPr>
            <a:lvl4pPr marL="808537" indent="0">
              <a:buNone/>
              <a:defRPr>
                <a:solidFill>
                  <a:schemeClr val="bg1"/>
                </a:solidFill>
              </a:defRPr>
            </a:lvl4pPr>
            <a:lvl5pPr marL="10800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21" name="Bildplatzhalter 8">
            <a:extLst>
              <a:ext uri="{FF2B5EF4-FFF2-40B4-BE49-F238E27FC236}">
                <a16:creationId xmlns:a16="http://schemas.microsoft.com/office/drawing/2014/main" id="{794484F1-3B7F-46CE-AD0B-2310A557A99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0200163" y="6489088"/>
            <a:ext cx="1260000" cy="180000"/>
          </a:xfrm>
        </p:spPr>
        <p:txBody>
          <a:bodyPr/>
          <a:lstStyle>
            <a:lvl1pPr marL="0" indent="0" algn="l">
              <a:buNone/>
              <a:defRPr sz="700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Click icon to add picture</a:t>
            </a:r>
            <a:endParaRPr lang="de-CH" noProof="0"/>
          </a:p>
        </p:txBody>
      </p:sp>
      <p:pic>
        <p:nvPicPr>
          <p:cNvPr id="22" name="Grafik 21">
            <a:extLst>
              <a:ext uri="{FF2B5EF4-FFF2-40B4-BE49-F238E27FC236}">
                <a16:creationId xmlns:a16="http://schemas.microsoft.com/office/drawing/2014/main" id="{F900572E-A73E-42BE-96FA-38ADC4E79FD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1838" y="360538"/>
            <a:ext cx="1765565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6703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698">
          <p15:clr>
            <a:srgbClr val="FBAE40"/>
          </p15:clr>
        </p15:guide>
        <p15:guide id="3" orient="horz" pos="640">
          <p15:clr>
            <a:srgbClr val="FBAE40"/>
          </p15:clr>
        </p15:guide>
        <p15:guide id="4" orient="horz" pos="3952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ildplatzhalter 4">
            <a:extLst>
              <a:ext uri="{FF2B5EF4-FFF2-40B4-BE49-F238E27FC236}">
                <a16:creationId xmlns:a16="http://schemas.microsoft.com/office/drawing/2014/main" id="{8A01615F-450E-43D0-B554-DA3FBD48DF3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31838" y="1016000"/>
            <a:ext cx="10728325" cy="5256000"/>
          </a:xfrm>
        </p:spPr>
        <p:txBody>
          <a:bodyPr lIns="0" tIns="0" rIns="5580000" anchor="ctr" anchorCtr="0"/>
          <a:lstStyle>
            <a:lvl1pPr marL="0" indent="0" algn="ctr">
              <a:buNone/>
              <a:defRPr/>
            </a:lvl1pPr>
          </a:lstStyle>
          <a:p>
            <a:r>
              <a:rPr lang="en-GB" noProof="0"/>
              <a:t>Click icon to add picture</a:t>
            </a:r>
            <a:endParaRPr lang="de-CH" noProof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491294E-BEE7-4DA8-BBC8-88E1A7B07A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04000" y="2957494"/>
            <a:ext cx="5688000" cy="2268000"/>
          </a:xfrm>
          <a:solidFill>
            <a:schemeClr val="accent6"/>
          </a:solidFill>
        </p:spPr>
        <p:txBody>
          <a:bodyPr lIns="324000" tIns="252000" anchor="t" anchorCtr="0"/>
          <a:lstStyle>
            <a:lvl1pPr algn="l">
              <a:lnSpc>
                <a:spcPct val="10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Click to edit Master title style</a:t>
            </a:r>
            <a:endParaRPr lang="de-CH" noProof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0EE7317F-7892-4B0F-BA41-44765BB93F0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1838" y="360538"/>
            <a:ext cx="1765565" cy="288000"/>
          </a:xfrm>
          <a:prstGeom prst="rect">
            <a:avLst/>
          </a:prstGeom>
        </p:spPr>
      </p:pic>
      <p:sp>
        <p:nvSpPr>
          <p:cNvPr id="9" name="Textplatzhalter 3">
            <a:extLst>
              <a:ext uri="{FF2B5EF4-FFF2-40B4-BE49-F238E27FC236}">
                <a16:creationId xmlns:a16="http://schemas.microsoft.com/office/drawing/2014/main" id="{003A487C-8977-4264-A8A1-D6C1DB60468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845210" y="4639666"/>
            <a:ext cx="4320000" cy="46800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266700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2pPr>
            <a:lvl3pPr marL="538163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3pPr>
            <a:lvl4pPr marL="804862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4pPr>
            <a:lvl5pPr marL="1076325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13" name="Bildplatzhalter 8">
            <a:extLst>
              <a:ext uri="{FF2B5EF4-FFF2-40B4-BE49-F238E27FC236}">
                <a16:creationId xmlns:a16="http://schemas.microsoft.com/office/drawing/2014/main" id="{E91D3734-CD8F-4F94-A813-570EF31C47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0200163" y="6489088"/>
            <a:ext cx="1260000" cy="180000"/>
          </a:xfrm>
        </p:spPr>
        <p:txBody>
          <a:bodyPr/>
          <a:lstStyle>
            <a:lvl1pPr marL="0" indent="0" algn="l">
              <a:buNone/>
              <a:defRPr sz="700"/>
            </a:lvl1pPr>
          </a:lstStyle>
          <a:p>
            <a:r>
              <a:rPr lang="en-GB" noProof="0"/>
              <a:t>Click icon to add picture</a:t>
            </a:r>
            <a:endParaRPr lang="de-CH" noProof="0"/>
          </a:p>
        </p:txBody>
      </p:sp>
      <p:sp>
        <p:nvSpPr>
          <p:cNvPr id="8" name="Textplatzhalter 5">
            <a:extLst>
              <a:ext uri="{FF2B5EF4-FFF2-40B4-BE49-F238E27FC236}">
                <a16:creationId xmlns:a16="http://schemas.microsoft.com/office/drawing/2014/main" id="{547D2927-4A99-4714-8EBA-F773EAA2630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696449" y="316800"/>
            <a:ext cx="1800000" cy="360000"/>
          </a:xfrm>
        </p:spPr>
        <p:txBody>
          <a:bodyPr anchor="b" anchorCtr="0"/>
          <a:lstStyle>
            <a:lvl1pPr marL="0" indent="0" algn="l">
              <a:spcBef>
                <a:spcPts val="0"/>
              </a:spcBef>
              <a:buNone/>
              <a:defRPr sz="1150"/>
            </a:lvl1pPr>
            <a:lvl2pPr>
              <a:defRPr sz="1150"/>
            </a:lvl2pPr>
            <a:lvl3pPr>
              <a:defRPr sz="1150"/>
            </a:lvl3pPr>
            <a:lvl4pPr>
              <a:defRPr sz="1150"/>
            </a:lvl4pPr>
            <a:lvl5pPr>
              <a:defRPr sz="1150"/>
            </a:lvl5pPr>
          </a:lstStyle>
          <a:p>
            <a:pPr lvl="0"/>
            <a:r>
              <a:rPr lang="de-DE" dirty="0"/>
              <a:t>Organisationseinheit verbal</a:t>
            </a:r>
            <a:br>
              <a:rPr lang="de-DE" dirty="0"/>
            </a:br>
            <a:r>
              <a:rPr lang="de-DE" dirty="0"/>
              <a:t>optional auf 2 Zeilen</a:t>
            </a:r>
          </a:p>
        </p:txBody>
      </p:sp>
    </p:spTree>
    <p:extLst>
      <p:ext uri="{BB962C8B-B14F-4D97-AF65-F5344CB8AC3E}">
        <p14:creationId xmlns:p14="http://schemas.microsoft.com/office/powerpoint/2010/main" val="1002411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640">
          <p15:clr>
            <a:srgbClr val="FBAE40"/>
          </p15:clr>
        </p15:guide>
        <p15:guide id="4" orient="horz" pos="3952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62D94F76-218E-49F2-87F8-05982912ED18}"/>
              </a:ext>
            </a:extLst>
          </p:cNvPr>
          <p:cNvSpPr/>
          <p:nvPr userDrawn="1"/>
        </p:nvSpPr>
        <p:spPr>
          <a:xfrm>
            <a:off x="731838" y="1016000"/>
            <a:ext cx="10728325" cy="5257800"/>
          </a:xfrm>
          <a:prstGeom prst="rect">
            <a:avLst/>
          </a:prstGeom>
          <a:solidFill>
            <a:srgbClr val="8E67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noProof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491294E-BEE7-4DA8-BBC8-88E1A7B07A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" y="1940405"/>
            <a:ext cx="10188000" cy="3420000"/>
          </a:xfrm>
          <a:solidFill>
            <a:schemeClr val="accent3"/>
          </a:solidFill>
          <a:ln>
            <a:noFill/>
          </a:ln>
        </p:spPr>
        <p:txBody>
          <a:bodyPr lIns="1080000" tIns="252000" anchor="t" anchorCtr="0"/>
          <a:lstStyle>
            <a:lvl1pPr algn="l">
              <a:lnSpc>
                <a:spcPct val="10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Click to edit Master title style</a:t>
            </a:r>
            <a:endParaRPr lang="de-CH" noProof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0EE7317F-7892-4B0F-BA41-44765BB93F0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1838" y="360538"/>
            <a:ext cx="1765565" cy="288000"/>
          </a:xfrm>
          <a:prstGeom prst="rect">
            <a:avLst/>
          </a:prstGeom>
        </p:spPr>
      </p:pic>
      <p:sp>
        <p:nvSpPr>
          <p:cNvPr id="7" name="Textplatzhalter 3">
            <a:extLst>
              <a:ext uri="{FF2B5EF4-FFF2-40B4-BE49-F238E27FC236}">
                <a16:creationId xmlns:a16="http://schemas.microsoft.com/office/drawing/2014/main" id="{0503E57F-F89F-431B-8D38-7CC97B7C201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78516" y="4217884"/>
            <a:ext cx="8640000" cy="100800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266700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2pPr>
            <a:lvl3pPr marL="538163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3pPr>
            <a:lvl4pPr marL="804862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4pPr>
            <a:lvl5pPr marL="1076325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12" name="Bildplatzhalter 8">
            <a:extLst>
              <a:ext uri="{FF2B5EF4-FFF2-40B4-BE49-F238E27FC236}">
                <a16:creationId xmlns:a16="http://schemas.microsoft.com/office/drawing/2014/main" id="{1BEB6197-C509-4752-B57E-CEE955F5D92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0200163" y="6489088"/>
            <a:ext cx="1260000" cy="180000"/>
          </a:xfrm>
        </p:spPr>
        <p:txBody>
          <a:bodyPr/>
          <a:lstStyle>
            <a:lvl1pPr marL="0" indent="0" algn="l">
              <a:buNone/>
              <a:defRPr sz="700"/>
            </a:lvl1pPr>
          </a:lstStyle>
          <a:p>
            <a:r>
              <a:rPr lang="en-GB" noProof="0"/>
              <a:t>Click icon to add picture</a:t>
            </a:r>
            <a:endParaRPr lang="de-CH" noProof="0"/>
          </a:p>
        </p:txBody>
      </p:sp>
      <p:sp>
        <p:nvSpPr>
          <p:cNvPr id="8" name="Textplatzhalter 5">
            <a:extLst>
              <a:ext uri="{FF2B5EF4-FFF2-40B4-BE49-F238E27FC236}">
                <a16:creationId xmlns:a16="http://schemas.microsoft.com/office/drawing/2014/main" id="{4ADF7DEC-21BD-45CA-9E91-B9F58A69F62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696449" y="316800"/>
            <a:ext cx="1800000" cy="360000"/>
          </a:xfrm>
        </p:spPr>
        <p:txBody>
          <a:bodyPr anchor="b" anchorCtr="0"/>
          <a:lstStyle>
            <a:lvl1pPr marL="0" indent="0" algn="l">
              <a:spcBef>
                <a:spcPts val="0"/>
              </a:spcBef>
              <a:buNone/>
              <a:defRPr sz="1150"/>
            </a:lvl1pPr>
            <a:lvl2pPr>
              <a:defRPr sz="1150"/>
            </a:lvl2pPr>
            <a:lvl3pPr>
              <a:defRPr sz="1150"/>
            </a:lvl3pPr>
            <a:lvl4pPr>
              <a:defRPr sz="1150"/>
            </a:lvl4pPr>
            <a:lvl5pPr>
              <a:defRPr sz="1150"/>
            </a:lvl5pPr>
          </a:lstStyle>
          <a:p>
            <a:pPr lvl="0"/>
            <a:r>
              <a:rPr lang="de-DE" dirty="0"/>
              <a:t>Organisationseinheit verbal</a:t>
            </a:r>
            <a:br>
              <a:rPr lang="de-DE" dirty="0"/>
            </a:br>
            <a:r>
              <a:rPr lang="de-DE" dirty="0"/>
              <a:t>optional auf 2 Zeilen</a:t>
            </a:r>
          </a:p>
        </p:txBody>
      </p:sp>
    </p:spTree>
    <p:extLst>
      <p:ext uri="{BB962C8B-B14F-4D97-AF65-F5344CB8AC3E}">
        <p14:creationId xmlns:p14="http://schemas.microsoft.com/office/powerpoint/2010/main" val="39240694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640">
          <p15:clr>
            <a:srgbClr val="FBAE40"/>
          </p15:clr>
        </p15:guide>
        <p15:guide id="4" orient="horz" pos="3952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491294E-BEE7-4DA8-BBC8-88E1A7B07A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1837" y="1016000"/>
            <a:ext cx="10728326" cy="5256000"/>
          </a:xfrm>
          <a:solidFill>
            <a:schemeClr val="accent6"/>
          </a:solidFill>
          <a:ln>
            <a:noFill/>
          </a:ln>
        </p:spPr>
        <p:txBody>
          <a:bodyPr lIns="324000" tIns="1152000" anchor="t" anchorCtr="0"/>
          <a:lstStyle>
            <a:lvl1pPr algn="l">
              <a:lnSpc>
                <a:spcPct val="10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Click to edit Master title style</a:t>
            </a:r>
            <a:endParaRPr lang="de-CH" noProof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0EE7317F-7892-4B0F-BA41-44765BB93F0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1838" y="360538"/>
            <a:ext cx="1765565" cy="288000"/>
          </a:xfrm>
          <a:prstGeom prst="rect">
            <a:avLst/>
          </a:prstGeom>
        </p:spPr>
      </p:pic>
      <p:sp>
        <p:nvSpPr>
          <p:cNvPr id="6" name="Textplatzhalter 3">
            <a:extLst>
              <a:ext uri="{FF2B5EF4-FFF2-40B4-BE49-F238E27FC236}">
                <a16:creationId xmlns:a16="http://schemas.microsoft.com/office/drawing/2014/main" id="{5FCAD79B-EF47-46A0-9575-229F3DAA72F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78515" y="5122625"/>
            <a:ext cx="10044000" cy="100800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266700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2pPr>
            <a:lvl3pPr marL="538163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3pPr>
            <a:lvl4pPr marL="804862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4pPr>
            <a:lvl5pPr marL="1076325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8" name="Bildplatzhalter 8">
            <a:extLst>
              <a:ext uri="{FF2B5EF4-FFF2-40B4-BE49-F238E27FC236}">
                <a16:creationId xmlns:a16="http://schemas.microsoft.com/office/drawing/2014/main" id="{72236FC6-C8FF-43C1-86B9-BF112345926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0200163" y="6489088"/>
            <a:ext cx="1260000" cy="180000"/>
          </a:xfrm>
        </p:spPr>
        <p:txBody>
          <a:bodyPr/>
          <a:lstStyle>
            <a:lvl1pPr marL="0" indent="0" algn="l">
              <a:buNone/>
              <a:defRPr sz="700"/>
            </a:lvl1pPr>
          </a:lstStyle>
          <a:p>
            <a:r>
              <a:rPr lang="en-GB" noProof="0"/>
              <a:t>Click icon to add picture</a:t>
            </a:r>
            <a:endParaRPr lang="de-CH" noProof="0"/>
          </a:p>
        </p:txBody>
      </p:sp>
      <p:sp>
        <p:nvSpPr>
          <p:cNvPr id="7" name="Textplatzhalter 5">
            <a:extLst>
              <a:ext uri="{FF2B5EF4-FFF2-40B4-BE49-F238E27FC236}">
                <a16:creationId xmlns:a16="http://schemas.microsoft.com/office/drawing/2014/main" id="{789A3267-E086-4EC3-A0BB-F8ECD01A5C7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696449" y="316800"/>
            <a:ext cx="1800000" cy="360000"/>
          </a:xfrm>
        </p:spPr>
        <p:txBody>
          <a:bodyPr anchor="b" anchorCtr="0"/>
          <a:lstStyle>
            <a:lvl1pPr marL="0" indent="0" algn="l">
              <a:spcBef>
                <a:spcPts val="0"/>
              </a:spcBef>
              <a:buNone/>
              <a:defRPr sz="1150"/>
            </a:lvl1pPr>
            <a:lvl2pPr>
              <a:defRPr sz="1150"/>
            </a:lvl2pPr>
            <a:lvl3pPr>
              <a:defRPr sz="1150"/>
            </a:lvl3pPr>
            <a:lvl4pPr>
              <a:defRPr sz="1150"/>
            </a:lvl4pPr>
            <a:lvl5pPr>
              <a:defRPr sz="1150"/>
            </a:lvl5pPr>
          </a:lstStyle>
          <a:p>
            <a:pPr lvl="0"/>
            <a:r>
              <a:rPr lang="de-DE" dirty="0"/>
              <a:t>Organisationseinheit verbal</a:t>
            </a:r>
            <a:br>
              <a:rPr lang="de-DE" dirty="0"/>
            </a:br>
            <a:r>
              <a:rPr lang="de-DE" dirty="0"/>
              <a:t>optional auf 2 Zeilen</a:t>
            </a:r>
          </a:p>
        </p:txBody>
      </p:sp>
    </p:spTree>
    <p:extLst>
      <p:ext uri="{BB962C8B-B14F-4D97-AF65-F5344CB8AC3E}">
        <p14:creationId xmlns:p14="http://schemas.microsoft.com/office/powerpoint/2010/main" val="7325320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640">
          <p15:clr>
            <a:srgbClr val="FBAE40"/>
          </p15:clr>
        </p15:guide>
        <p15:guide id="4" orient="horz" pos="3952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04 – Uni Zür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EB061823-3F7A-48C8-8477-B410C18AC1B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31838" y="1016000"/>
            <a:ext cx="10728325" cy="5256000"/>
          </a:xfrm>
        </p:spPr>
        <p:txBody>
          <a:bodyPr lIns="5580000" tIns="0" rIns="0" anchor="ctr" anchorCtr="0"/>
          <a:lstStyle>
            <a:lvl1pPr marL="0" indent="0" algn="ctr">
              <a:buNone/>
              <a:defRPr/>
            </a:lvl1pPr>
          </a:lstStyle>
          <a:p>
            <a:r>
              <a:rPr lang="en-GB" noProof="0"/>
              <a:t>Click icon to add picture</a:t>
            </a:r>
            <a:endParaRPr lang="de-CH" noProof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491294E-BEE7-4DA8-BBC8-88E1A7B07A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233538"/>
            <a:ext cx="5904000" cy="2772000"/>
          </a:xfrm>
          <a:solidFill>
            <a:schemeClr val="accent2"/>
          </a:solidFill>
        </p:spPr>
        <p:txBody>
          <a:bodyPr lIns="1080000" tIns="252000" anchor="t" anchorCtr="0"/>
          <a:lstStyle>
            <a:lvl1pPr algn="l">
              <a:lnSpc>
                <a:spcPct val="10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Click to edit Master title style</a:t>
            </a:r>
            <a:endParaRPr lang="de-CH" noProof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793E2EDD-B19F-478D-BB03-AD55EC1E86B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27672" y="228020"/>
            <a:ext cx="3679200" cy="552508"/>
          </a:xfrm>
          <a:prstGeom prst="rect">
            <a:avLst/>
          </a:prstGeom>
        </p:spPr>
      </p:pic>
      <p:sp>
        <p:nvSpPr>
          <p:cNvPr id="7" name="Textplatzhalter 3">
            <a:extLst>
              <a:ext uri="{FF2B5EF4-FFF2-40B4-BE49-F238E27FC236}">
                <a16:creationId xmlns:a16="http://schemas.microsoft.com/office/drawing/2014/main" id="{D364BCB8-820F-4C3A-BA37-7048A4C8D4C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78516" y="3860495"/>
            <a:ext cx="4680000" cy="100800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266700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2pPr>
            <a:lvl3pPr marL="538163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3pPr>
            <a:lvl4pPr marL="804862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4pPr>
            <a:lvl5pPr marL="1076325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11" name="Bildplatzhalter 8">
            <a:extLst>
              <a:ext uri="{FF2B5EF4-FFF2-40B4-BE49-F238E27FC236}">
                <a16:creationId xmlns:a16="http://schemas.microsoft.com/office/drawing/2014/main" id="{A73913C2-8DFE-4F15-B2DB-2A6D5C26700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0200163" y="6489088"/>
            <a:ext cx="1260000" cy="180000"/>
          </a:xfrm>
        </p:spPr>
        <p:txBody>
          <a:bodyPr/>
          <a:lstStyle>
            <a:lvl1pPr marL="0" indent="0" algn="l">
              <a:buNone/>
              <a:defRPr sz="700"/>
            </a:lvl1pPr>
          </a:lstStyle>
          <a:p>
            <a:r>
              <a:rPr lang="en-GB" noProof="0"/>
              <a:t>Click icon to add picture</a:t>
            </a:r>
            <a:endParaRPr lang="de-CH" noProof="0"/>
          </a:p>
        </p:txBody>
      </p:sp>
      <p:sp>
        <p:nvSpPr>
          <p:cNvPr id="9" name="Textplatzhalter 5">
            <a:extLst>
              <a:ext uri="{FF2B5EF4-FFF2-40B4-BE49-F238E27FC236}">
                <a16:creationId xmlns:a16="http://schemas.microsoft.com/office/drawing/2014/main" id="{791A1AD7-DB7D-4C75-BEFB-EB6D34D3B2A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696449" y="316800"/>
            <a:ext cx="1800000" cy="360000"/>
          </a:xfrm>
        </p:spPr>
        <p:txBody>
          <a:bodyPr anchor="b" anchorCtr="0"/>
          <a:lstStyle>
            <a:lvl1pPr marL="0" indent="0" algn="l">
              <a:spcBef>
                <a:spcPts val="0"/>
              </a:spcBef>
              <a:buNone/>
              <a:defRPr sz="1150"/>
            </a:lvl1pPr>
            <a:lvl2pPr>
              <a:defRPr sz="1150"/>
            </a:lvl2pPr>
            <a:lvl3pPr>
              <a:defRPr sz="1150"/>
            </a:lvl3pPr>
            <a:lvl4pPr>
              <a:defRPr sz="1150"/>
            </a:lvl4pPr>
            <a:lvl5pPr>
              <a:defRPr sz="1150"/>
            </a:lvl5pPr>
          </a:lstStyle>
          <a:p>
            <a:pPr lvl="0"/>
            <a:r>
              <a:rPr lang="de-DE" dirty="0"/>
              <a:t>Organisationseinheit verbal</a:t>
            </a:r>
            <a:br>
              <a:rPr lang="de-DE" dirty="0"/>
            </a:br>
            <a:r>
              <a:rPr lang="de-DE" dirty="0"/>
              <a:t>optional auf 2 Zeilen</a:t>
            </a:r>
          </a:p>
        </p:txBody>
      </p:sp>
    </p:spTree>
    <p:extLst>
      <p:ext uri="{BB962C8B-B14F-4D97-AF65-F5344CB8AC3E}">
        <p14:creationId xmlns:p14="http://schemas.microsoft.com/office/powerpoint/2010/main" val="27892575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640">
          <p15:clr>
            <a:srgbClr val="FBAE40"/>
          </p15:clr>
        </p15:guide>
        <p15:guide id="4" orient="horz" pos="3952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46F7F9-CBC8-4641-B12B-7E76FD213E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/>
              <a:t>Click to edit Master title style</a:t>
            </a:r>
            <a:endParaRPr lang="de-CH" noProof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7D3E2EF-5F98-49EC-BCEA-B215D49920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539750" indent="-539750">
              <a:buFont typeface="+mj-lt"/>
              <a:buAutoNum type="arabicPeriod"/>
              <a:defRPr/>
            </a:lvl1pPr>
            <a:lvl2pPr marL="1079500" indent="-539750">
              <a:buFont typeface="+mj-lt"/>
              <a:buAutoNum type="arabicPeriod"/>
              <a:defRPr/>
            </a:lvl2pPr>
            <a:lvl3pPr marL="1612900" indent="-533400">
              <a:buFont typeface="+mj-lt"/>
              <a:buAutoNum type="arabicPeriod"/>
              <a:defRPr/>
            </a:lvl3pPr>
            <a:lvl4pPr marL="2152650" indent="-539750">
              <a:buFont typeface="+mj-lt"/>
              <a:buAutoNum type="arabicPeriod"/>
              <a:defRPr/>
            </a:lvl4pPr>
            <a:lvl5pPr marL="2692400" indent="-539750">
              <a:buFont typeface="+mj-lt"/>
              <a:buAutoNum type="arabicPeriod"/>
              <a:defRPr/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de-CH" noProof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7DB21BA-81C0-43DB-A42C-5F672DBC37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2D50A-E6CC-4D88-8908-F2129032F4C7}" type="datetime1">
              <a:rPr lang="de-CH" noProof="0" smtClean="0"/>
              <a:t>20.03.24</a:t>
            </a:fld>
            <a:endParaRPr lang="de-CH" noProof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BC78786-28C3-4EAB-A3FC-1A4BFA844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noProof="0" dirty="0"/>
              <a:t>Organisationseinheit verbal</a:t>
            </a:r>
            <a:endParaRPr lang="de-CH" noProof="0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FC1D5C1-A4AD-42D4-93B7-D3B71140E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A52AF-F19D-405C-AD5F-7D94B96A5CC3}" type="slidenum">
              <a:rPr lang="de-CH" noProof="0" smtClean="0"/>
              <a:t>‹#›</a:t>
            </a:fld>
            <a:endParaRPr lang="de-CH" noProof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7F7C476A-2849-4D68-9FA2-3A5CFC13C8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1837" y="6507088"/>
            <a:ext cx="984462" cy="1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5997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46F7F9-CBC8-4641-B12B-7E76FD213E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/>
              <a:t>Click to edit Master title style</a:t>
            </a:r>
            <a:endParaRPr lang="de-CH" noProof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7D3E2EF-5F98-49EC-BCEA-B215D49920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de-CH" noProof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7DB21BA-81C0-43DB-A42C-5F672DBC37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96697-4585-4368-989A-16003D150648}" type="datetime1">
              <a:rPr lang="de-CH" noProof="0" smtClean="0"/>
              <a:t>20.03.24</a:t>
            </a:fld>
            <a:endParaRPr lang="de-CH" noProof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BC78786-28C3-4EAB-A3FC-1A4BFA844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noProof="0" dirty="0"/>
              <a:t>Organisationseinheit verbal</a:t>
            </a:r>
            <a:endParaRPr lang="de-CH" noProof="0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FC1D5C1-A4AD-42D4-93B7-D3B71140E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A52AF-F19D-405C-AD5F-7D94B96A5CC3}" type="slidenum">
              <a:rPr lang="de-CH" noProof="0" smtClean="0"/>
              <a:t>‹#›</a:t>
            </a:fld>
            <a:endParaRPr lang="de-CH" noProof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7F7C476A-2849-4D68-9FA2-3A5CFC13C8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1837" y="6507088"/>
            <a:ext cx="984462" cy="1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7531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Fuss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46F7F9-CBC8-4641-B12B-7E76FD213E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/>
              <a:t>Click to edit Master title style</a:t>
            </a:r>
            <a:endParaRPr lang="de-CH" noProof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7D3E2EF-5F98-49EC-BCEA-B215D4992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837" y="1412875"/>
            <a:ext cx="10728325" cy="3960000"/>
          </a:xfrm>
        </p:spPr>
        <p:txBody>
          <a:bodyPr/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de-CH" noProof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7DB21BA-81C0-43DB-A42C-5F672DBC37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1E762-278A-4155-9BEB-7C2CB2386E92}" type="datetime1">
              <a:rPr lang="de-CH" noProof="0" smtClean="0"/>
              <a:t>20.03.24</a:t>
            </a:fld>
            <a:endParaRPr lang="de-CH" noProof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BC78786-28C3-4EAB-A3FC-1A4BFA844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noProof="0"/>
              <a:t>Organisationseinheit verbal</a:t>
            </a:r>
            <a:endParaRPr lang="de-CH" noProof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FC1D5C1-A4AD-42D4-93B7-D3B71140E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A52AF-F19D-405C-AD5F-7D94B96A5CC3}" type="slidenum">
              <a:rPr lang="de-CH" noProof="0" smtClean="0"/>
              <a:t>‹#›</a:t>
            </a:fld>
            <a:endParaRPr lang="de-CH" noProof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7F7C476A-2849-4D68-9FA2-3A5CFC13C8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1837" y="6507088"/>
            <a:ext cx="984462" cy="162000"/>
          </a:xfrm>
          <a:prstGeom prst="rect">
            <a:avLst/>
          </a:prstGeom>
        </p:spPr>
      </p:pic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2F6D94FA-21C6-4AE0-AA4F-3A077810ED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31836" y="5570135"/>
            <a:ext cx="5364164" cy="721233"/>
          </a:xfrm>
        </p:spPr>
        <p:txBody>
          <a:bodyPr anchor="b" anchorCtr="0"/>
          <a:lstStyle>
            <a:lvl1pPr marL="179388" indent="-179388">
              <a:spcBef>
                <a:spcPts val="0"/>
              </a:spcBef>
              <a:buFont typeface="+mj-lt"/>
              <a:buAutoNum type="arabicPeriod"/>
              <a:defRPr sz="800"/>
            </a:lvl1pPr>
            <a:lvl2pPr marL="266700" indent="0">
              <a:buNone/>
              <a:defRPr sz="800"/>
            </a:lvl2pPr>
            <a:lvl3pPr marL="538163" indent="0">
              <a:buNone/>
              <a:defRPr sz="800"/>
            </a:lvl3pPr>
            <a:lvl4pPr marL="804862" indent="0">
              <a:buNone/>
              <a:defRPr sz="800"/>
            </a:lvl4pPr>
            <a:lvl5pPr marL="1076325" indent="0">
              <a:buNone/>
              <a:defRPr sz="800"/>
            </a:lvl5pPr>
          </a:lstStyle>
          <a:p>
            <a:pPr lvl="0"/>
            <a:r>
              <a:rPr lang="en-GB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60017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ischen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46F7F9-CBC8-4641-B12B-7E76FD213E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37" y="2224781"/>
            <a:ext cx="10728325" cy="1260000"/>
          </a:xfrm>
        </p:spPr>
        <p:txBody>
          <a:bodyPr/>
          <a:lstStyle>
            <a:lvl1pPr>
              <a:lnSpc>
                <a:spcPct val="10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Click to edit Master title style</a:t>
            </a:r>
            <a:endParaRPr lang="de-CH" noProof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7DB21BA-81C0-43DB-A42C-5F672DBC37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C4EAFE7-317E-4912-B75C-DD6945F82242}" type="datetime1">
              <a:rPr lang="de-CH" noProof="0" smtClean="0"/>
              <a:t>20.03.24</a:t>
            </a:fld>
            <a:endParaRPr lang="de-CH" noProof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BC78786-28C3-4EAB-A3FC-1A4BFA844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noProof="0"/>
              <a:t>Organisationseinheit verbal</a:t>
            </a:r>
            <a:endParaRPr lang="de-CH" noProof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FC1D5C1-A4AD-42D4-93B7-D3B71140E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ACA52AF-F19D-405C-AD5F-7D94B96A5CC3}" type="slidenum">
              <a:rPr lang="de-CH" noProof="0" smtClean="0"/>
              <a:pPr/>
              <a:t>‹#›</a:t>
            </a:fld>
            <a:endParaRPr lang="de-CH" noProof="0"/>
          </a:p>
        </p:txBody>
      </p:sp>
      <p:grpSp>
        <p:nvGrpSpPr>
          <p:cNvPr id="10" name="Grafik 6">
            <a:extLst>
              <a:ext uri="{FF2B5EF4-FFF2-40B4-BE49-F238E27FC236}">
                <a16:creationId xmlns:a16="http://schemas.microsoft.com/office/drawing/2014/main" id="{7F7C476A-2849-4D68-9FA2-3A5CFC13C833}"/>
              </a:ext>
            </a:extLst>
          </p:cNvPr>
          <p:cNvGrpSpPr/>
          <p:nvPr/>
        </p:nvGrpSpPr>
        <p:grpSpPr>
          <a:xfrm>
            <a:off x="731837" y="6507088"/>
            <a:ext cx="984462" cy="162000"/>
            <a:chOff x="731837" y="6507088"/>
            <a:chExt cx="984462" cy="162000"/>
          </a:xfrm>
          <a:solidFill>
            <a:schemeClr val="bg1"/>
          </a:solidFill>
        </p:grpSpPr>
        <p:grpSp>
          <p:nvGrpSpPr>
            <p:cNvPr id="12" name="Grafik 6">
              <a:extLst>
                <a:ext uri="{FF2B5EF4-FFF2-40B4-BE49-F238E27FC236}">
                  <a16:creationId xmlns:a16="http://schemas.microsoft.com/office/drawing/2014/main" id="{7F7C476A-2849-4D68-9FA2-3A5CFC13C833}"/>
                </a:ext>
              </a:extLst>
            </p:cNvPr>
            <p:cNvGrpSpPr/>
            <p:nvPr/>
          </p:nvGrpSpPr>
          <p:grpSpPr>
            <a:xfrm>
              <a:off x="1266489" y="6555186"/>
              <a:ext cx="197463" cy="110963"/>
              <a:chOff x="1266489" y="6555186"/>
              <a:chExt cx="197463" cy="110963"/>
            </a:xfrm>
            <a:grpFill/>
          </p:grpSpPr>
          <p:sp>
            <p:nvSpPr>
              <p:cNvPr id="13" name="Freihandform: Form 12">
                <a:extLst>
                  <a:ext uri="{FF2B5EF4-FFF2-40B4-BE49-F238E27FC236}">
                    <a16:creationId xmlns:a16="http://schemas.microsoft.com/office/drawing/2014/main" id="{18BB0752-F87C-44D9-A9A5-97AF1DEDA1AE}"/>
                  </a:ext>
                </a:extLst>
              </p:cNvPr>
              <p:cNvSpPr/>
              <p:nvPr/>
            </p:nvSpPr>
            <p:spPr>
              <a:xfrm>
                <a:off x="1266489" y="6556934"/>
                <a:ext cx="95902" cy="109216"/>
              </a:xfrm>
              <a:custGeom>
                <a:avLst/>
                <a:gdLst>
                  <a:gd name="connsiteX0" fmla="*/ 66742 w 95902"/>
                  <a:gd name="connsiteY0" fmla="*/ 65797 h 109216"/>
                  <a:gd name="connsiteX1" fmla="*/ 35339 w 95902"/>
                  <a:gd name="connsiteY1" fmla="*/ 95082 h 109216"/>
                  <a:gd name="connsiteX2" fmla="*/ 15953 w 95902"/>
                  <a:gd name="connsiteY2" fmla="*/ 79537 h 109216"/>
                  <a:gd name="connsiteX3" fmla="*/ 15899 w 95902"/>
                  <a:gd name="connsiteY3" fmla="*/ 76265 h 109216"/>
                  <a:gd name="connsiteX4" fmla="*/ 16896 w 95902"/>
                  <a:gd name="connsiteY4" fmla="*/ 66295 h 109216"/>
                  <a:gd name="connsiteX5" fmla="*/ 30230 w 95902"/>
                  <a:gd name="connsiteY5" fmla="*/ 0 h 109216"/>
                  <a:gd name="connsiteX6" fmla="*/ 30230 w 95902"/>
                  <a:gd name="connsiteY6" fmla="*/ 0 h 109216"/>
                  <a:gd name="connsiteX7" fmla="*/ 14528 w 95902"/>
                  <a:gd name="connsiteY7" fmla="*/ 0 h 109216"/>
                  <a:gd name="connsiteX8" fmla="*/ 1194 w 95902"/>
                  <a:gd name="connsiteY8" fmla="*/ 67791 h 109216"/>
                  <a:gd name="connsiteX9" fmla="*/ 1194 w 95902"/>
                  <a:gd name="connsiteY9" fmla="*/ 68788 h 109216"/>
                  <a:gd name="connsiteX10" fmla="*/ 73 w 95902"/>
                  <a:gd name="connsiteY10" fmla="*/ 78508 h 109216"/>
                  <a:gd name="connsiteX11" fmla="*/ 26638 w 95902"/>
                  <a:gd name="connsiteY11" fmla="*/ 109122 h 109216"/>
                  <a:gd name="connsiteX12" fmla="*/ 29980 w 95902"/>
                  <a:gd name="connsiteY12" fmla="*/ 109163 h 109216"/>
                  <a:gd name="connsiteX13" fmla="*/ 61384 w 95902"/>
                  <a:gd name="connsiteY13" fmla="*/ 96702 h 109216"/>
                  <a:gd name="connsiteX14" fmla="*/ 59265 w 95902"/>
                  <a:gd name="connsiteY14" fmla="*/ 107917 h 109216"/>
                  <a:gd name="connsiteX15" fmla="*/ 59265 w 95902"/>
                  <a:gd name="connsiteY15" fmla="*/ 107917 h 109216"/>
                  <a:gd name="connsiteX16" fmla="*/ 74842 w 95902"/>
                  <a:gd name="connsiteY16" fmla="*/ 107917 h 109216"/>
                  <a:gd name="connsiteX17" fmla="*/ 95902 w 95902"/>
                  <a:gd name="connsiteY17" fmla="*/ 0 h 109216"/>
                  <a:gd name="connsiteX18" fmla="*/ 95902 w 95902"/>
                  <a:gd name="connsiteY18" fmla="*/ 0 h 109216"/>
                  <a:gd name="connsiteX19" fmla="*/ 79951 w 95902"/>
                  <a:gd name="connsiteY19" fmla="*/ 0 h 1092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95902" h="109216">
                    <a:moveTo>
                      <a:pt x="66742" y="65797"/>
                    </a:moveTo>
                    <a:cubicBezTo>
                      <a:pt x="65228" y="82115"/>
                      <a:pt x="51723" y="94709"/>
                      <a:pt x="35339" y="95082"/>
                    </a:cubicBezTo>
                    <a:cubicBezTo>
                      <a:pt x="25692" y="96142"/>
                      <a:pt x="17013" y="89183"/>
                      <a:pt x="15953" y="79537"/>
                    </a:cubicBezTo>
                    <a:cubicBezTo>
                      <a:pt x="15833" y="78450"/>
                      <a:pt x="15814" y="77355"/>
                      <a:pt x="15899" y="76265"/>
                    </a:cubicBezTo>
                    <a:cubicBezTo>
                      <a:pt x="15976" y="72921"/>
                      <a:pt x="16309" y="69588"/>
                      <a:pt x="16896" y="66295"/>
                    </a:cubicBezTo>
                    <a:lnTo>
                      <a:pt x="30230" y="0"/>
                    </a:lnTo>
                    <a:lnTo>
                      <a:pt x="30230" y="0"/>
                    </a:lnTo>
                    <a:lnTo>
                      <a:pt x="14528" y="0"/>
                    </a:lnTo>
                    <a:lnTo>
                      <a:pt x="1194" y="67791"/>
                    </a:lnTo>
                    <a:lnTo>
                      <a:pt x="1194" y="68788"/>
                    </a:lnTo>
                    <a:cubicBezTo>
                      <a:pt x="472" y="71978"/>
                      <a:pt x="95" y="75237"/>
                      <a:pt x="73" y="78508"/>
                    </a:cubicBezTo>
                    <a:cubicBezTo>
                      <a:pt x="-1045" y="94298"/>
                      <a:pt x="10848" y="108004"/>
                      <a:pt x="26638" y="109122"/>
                    </a:cubicBezTo>
                    <a:cubicBezTo>
                      <a:pt x="27751" y="109200"/>
                      <a:pt x="28866" y="109214"/>
                      <a:pt x="29980" y="109163"/>
                    </a:cubicBezTo>
                    <a:cubicBezTo>
                      <a:pt x="41760" y="109765"/>
                      <a:pt x="53221" y="105218"/>
                      <a:pt x="61384" y="96702"/>
                    </a:cubicBezTo>
                    <a:lnTo>
                      <a:pt x="59265" y="107917"/>
                    </a:lnTo>
                    <a:lnTo>
                      <a:pt x="59265" y="107917"/>
                    </a:lnTo>
                    <a:lnTo>
                      <a:pt x="74842" y="107917"/>
                    </a:lnTo>
                    <a:lnTo>
                      <a:pt x="95902" y="0"/>
                    </a:lnTo>
                    <a:lnTo>
                      <a:pt x="95902" y="0"/>
                    </a:lnTo>
                    <a:lnTo>
                      <a:pt x="79951" y="0"/>
                    </a:lnTo>
                    <a:close/>
                  </a:path>
                </a:pathLst>
              </a:custGeom>
              <a:grpFill/>
              <a:ln w="124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CH" noProof="0"/>
              </a:p>
            </p:txBody>
          </p:sp>
          <p:sp>
            <p:nvSpPr>
              <p:cNvPr id="14" name="Freihandform: Form 13">
                <a:extLst>
                  <a:ext uri="{FF2B5EF4-FFF2-40B4-BE49-F238E27FC236}">
                    <a16:creationId xmlns:a16="http://schemas.microsoft.com/office/drawing/2014/main" id="{ED44DE23-7081-4AC9-BF06-502BEC71C004}"/>
                  </a:ext>
                </a:extLst>
              </p:cNvPr>
              <p:cNvSpPr/>
              <p:nvPr/>
            </p:nvSpPr>
            <p:spPr>
              <a:xfrm>
                <a:off x="1376472" y="6555186"/>
                <a:ext cx="87480" cy="109664"/>
              </a:xfrm>
              <a:custGeom>
                <a:avLst/>
                <a:gdLst>
                  <a:gd name="connsiteX0" fmla="*/ 64302 w 87480"/>
                  <a:gd name="connsiteY0" fmla="*/ 3 h 109664"/>
                  <a:gd name="connsiteX1" fmla="*/ 34518 w 87480"/>
                  <a:gd name="connsiteY1" fmla="*/ 14209 h 109664"/>
                  <a:gd name="connsiteX2" fmla="*/ 36886 w 87480"/>
                  <a:gd name="connsiteY2" fmla="*/ 1747 h 109664"/>
                  <a:gd name="connsiteX3" fmla="*/ 36886 w 87480"/>
                  <a:gd name="connsiteY3" fmla="*/ 1747 h 109664"/>
                  <a:gd name="connsiteX4" fmla="*/ 21434 w 87480"/>
                  <a:gd name="connsiteY4" fmla="*/ 1747 h 109664"/>
                  <a:gd name="connsiteX5" fmla="*/ 0 w 87480"/>
                  <a:gd name="connsiteY5" fmla="*/ 109664 h 109664"/>
                  <a:gd name="connsiteX6" fmla="*/ 0 w 87480"/>
                  <a:gd name="connsiteY6" fmla="*/ 109664 h 109664"/>
                  <a:gd name="connsiteX7" fmla="*/ 15826 w 87480"/>
                  <a:gd name="connsiteY7" fmla="*/ 109664 h 109664"/>
                  <a:gd name="connsiteX8" fmla="*/ 28288 w 87480"/>
                  <a:gd name="connsiteY8" fmla="*/ 43493 h 109664"/>
                  <a:gd name="connsiteX9" fmla="*/ 59940 w 87480"/>
                  <a:gd name="connsiteY9" fmla="*/ 14209 h 109664"/>
                  <a:gd name="connsiteX10" fmla="*/ 75019 w 87480"/>
                  <a:gd name="connsiteY10" fmla="*/ 21810 h 109664"/>
                  <a:gd name="connsiteX11" fmla="*/ 75019 w 87480"/>
                  <a:gd name="connsiteY11" fmla="*/ 21810 h 109664"/>
                  <a:gd name="connsiteX12" fmla="*/ 87480 w 87480"/>
                  <a:gd name="connsiteY12" fmla="*/ 10346 h 109664"/>
                  <a:gd name="connsiteX13" fmla="*/ 87480 w 87480"/>
                  <a:gd name="connsiteY13" fmla="*/ 10346 h 109664"/>
                  <a:gd name="connsiteX14" fmla="*/ 63928 w 87480"/>
                  <a:gd name="connsiteY14" fmla="*/ 252 h 109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87480" h="109664">
                    <a:moveTo>
                      <a:pt x="64302" y="3"/>
                    </a:moveTo>
                    <a:cubicBezTo>
                      <a:pt x="52709" y="-136"/>
                      <a:pt x="41706" y="5111"/>
                      <a:pt x="34518" y="14209"/>
                    </a:cubicBezTo>
                    <a:lnTo>
                      <a:pt x="36886" y="1747"/>
                    </a:lnTo>
                    <a:lnTo>
                      <a:pt x="36886" y="1747"/>
                    </a:lnTo>
                    <a:lnTo>
                      <a:pt x="21434" y="1747"/>
                    </a:lnTo>
                    <a:lnTo>
                      <a:pt x="0" y="109664"/>
                    </a:lnTo>
                    <a:lnTo>
                      <a:pt x="0" y="109664"/>
                    </a:lnTo>
                    <a:lnTo>
                      <a:pt x="15826" y="109664"/>
                    </a:lnTo>
                    <a:lnTo>
                      <a:pt x="28288" y="43493"/>
                    </a:lnTo>
                    <a:cubicBezTo>
                      <a:pt x="30515" y="27438"/>
                      <a:pt x="43760" y="15183"/>
                      <a:pt x="59940" y="14209"/>
                    </a:cubicBezTo>
                    <a:cubicBezTo>
                      <a:pt x="65919" y="14072"/>
                      <a:pt x="71573" y="16922"/>
                      <a:pt x="75019" y="21810"/>
                    </a:cubicBezTo>
                    <a:lnTo>
                      <a:pt x="75019" y="21810"/>
                    </a:lnTo>
                    <a:lnTo>
                      <a:pt x="87480" y="10346"/>
                    </a:lnTo>
                    <a:lnTo>
                      <a:pt x="87480" y="10346"/>
                    </a:lnTo>
                    <a:cubicBezTo>
                      <a:pt x="81552" y="3603"/>
                      <a:pt x="72899" y="-105"/>
                      <a:pt x="63928" y="252"/>
                    </a:cubicBezTo>
                  </a:path>
                </a:pathLst>
              </a:custGeom>
              <a:grpFill/>
              <a:ln w="124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CH" noProof="0"/>
              </a:p>
            </p:txBody>
          </p:sp>
        </p:grpSp>
        <p:sp>
          <p:nvSpPr>
            <p:cNvPr id="15" name="Freihandform: Form 14">
              <a:extLst>
                <a:ext uri="{FF2B5EF4-FFF2-40B4-BE49-F238E27FC236}">
                  <a16:creationId xmlns:a16="http://schemas.microsoft.com/office/drawing/2014/main" id="{18C24FD2-AEE2-43CA-8EB3-8E646C2E5E46}"/>
                </a:ext>
              </a:extLst>
            </p:cNvPr>
            <p:cNvSpPr/>
            <p:nvPr/>
          </p:nvSpPr>
          <p:spPr>
            <a:xfrm>
              <a:off x="1159517" y="6556560"/>
              <a:ext cx="96452" cy="108166"/>
            </a:xfrm>
            <a:custGeom>
              <a:avLst/>
              <a:gdLst>
                <a:gd name="connsiteX0" fmla="*/ 23303 w 96452"/>
                <a:gd name="connsiteY0" fmla="*/ 0 h 108166"/>
                <a:gd name="connsiteX1" fmla="*/ 20562 w 96452"/>
                <a:gd name="connsiteY1" fmla="*/ 13708 h 108166"/>
                <a:gd name="connsiteX2" fmla="*/ 20562 w 96452"/>
                <a:gd name="connsiteY2" fmla="*/ 13957 h 108166"/>
                <a:gd name="connsiteX3" fmla="*/ 74271 w 96452"/>
                <a:gd name="connsiteY3" fmla="*/ 13957 h 108166"/>
                <a:gd name="connsiteX4" fmla="*/ 2742 w 96452"/>
                <a:gd name="connsiteY4" fmla="*/ 94957 h 108166"/>
                <a:gd name="connsiteX5" fmla="*/ 2617 w 96452"/>
                <a:gd name="connsiteY5" fmla="*/ 94957 h 108166"/>
                <a:gd name="connsiteX6" fmla="*/ 0 w 96452"/>
                <a:gd name="connsiteY6" fmla="*/ 108166 h 108166"/>
                <a:gd name="connsiteX7" fmla="*/ 76265 w 96452"/>
                <a:gd name="connsiteY7" fmla="*/ 108166 h 108166"/>
                <a:gd name="connsiteX8" fmla="*/ 79006 w 96452"/>
                <a:gd name="connsiteY8" fmla="*/ 94209 h 108166"/>
                <a:gd name="connsiteX9" fmla="*/ 21932 w 96452"/>
                <a:gd name="connsiteY9" fmla="*/ 94209 h 108166"/>
                <a:gd name="connsiteX10" fmla="*/ 93835 w 96452"/>
                <a:gd name="connsiteY10" fmla="*/ 13209 h 108166"/>
                <a:gd name="connsiteX11" fmla="*/ 93835 w 96452"/>
                <a:gd name="connsiteY11" fmla="*/ 13209 h 108166"/>
                <a:gd name="connsiteX12" fmla="*/ 96452 w 96452"/>
                <a:gd name="connsiteY12" fmla="*/ 0 h 108166"/>
                <a:gd name="connsiteX13" fmla="*/ 23303 w 96452"/>
                <a:gd name="connsiteY13" fmla="*/ 0 h 1081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6452" h="108166">
                  <a:moveTo>
                    <a:pt x="23303" y="0"/>
                  </a:moveTo>
                  <a:lnTo>
                    <a:pt x="20562" y="13708"/>
                  </a:lnTo>
                  <a:lnTo>
                    <a:pt x="20562" y="13957"/>
                  </a:lnTo>
                  <a:lnTo>
                    <a:pt x="74271" y="13957"/>
                  </a:lnTo>
                  <a:lnTo>
                    <a:pt x="2742" y="94957"/>
                  </a:lnTo>
                  <a:lnTo>
                    <a:pt x="2617" y="94957"/>
                  </a:lnTo>
                  <a:lnTo>
                    <a:pt x="0" y="108166"/>
                  </a:lnTo>
                  <a:lnTo>
                    <a:pt x="76265" y="108166"/>
                  </a:lnTo>
                  <a:lnTo>
                    <a:pt x="79006" y="94209"/>
                  </a:lnTo>
                  <a:lnTo>
                    <a:pt x="21932" y="94209"/>
                  </a:lnTo>
                  <a:lnTo>
                    <a:pt x="93835" y="13209"/>
                  </a:lnTo>
                  <a:lnTo>
                    <a:pt x="93835" y="13209"/>
                  </a:lnTo>
                  <a:lnTo>
                    <a:pt x="96452" y="0"/>
                  </a:lnTo>
                  <a:lnTo>
                    <a:pt x="23303" y="0"/>
                  </a:lnTo>
                  <a:close/>
                </a:path>
              </a:pathLst>
            </a:custGeom>
            <a:grpFill/>
            <a:ln w="124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CH" noProof="0"/>
            </a:p>
          </p:txBody>
        </p:sp>
        <p:sp>
          <p:nvSpPr>
            <p:cNvPr id="16" name="Freihandform: Form 15">
              <a:extLst>
                <a:ext uri="{FF2B5EF4-FFF2-40B4-BE49-F238E27FC236}">
                  <a16:creationId xmlns:a16="http://schemas.microsoft.com/office/drawing/2014/main" id="{AEE7F6F4-4D2C-45B3-A061-9606B2BD36A7}"/>
                </a:ext>
              </a:extLst>
            </p:cNvPr>
            <p:cNvSpPr/>
            <p:nvPr/>
          </p:nvSpPr>
          <p:spPr>
            <a:xfrm>
              <a:off x="1466445" y="6556560"/>
              <a:ext cx="37259" cy="108166"/>
            </a:xfrm>
            <a:custGeom>
              <a:avLst/>
              <a:gdLst>
                <a:gd name="connsiteX0" fmla="*/ 21683 w 37259"/>
                <a:gd name="connsiteY0" fmla="*/ 0 h 108166"/>
                <a:gd name="connsiteX1" fmla="*/ 0 w 37259"/>
                <a:gd name="connsiteY1" fmla="*/ 107917 h 108166"/>
                <a:gd name="connsiteX2" fmla="*/ 0 w 37259"/>
                <a:gd name="connsiteY2" fmla="*/ 108166 h 108166"/>
                <a:gd name="connsiteX3" fmla="*/ 15702 w 37259"/>
                <a:gd name="connsiteY3" fmla="*/ 108166 h 108166"/>
                <a:gd name="connsiteX4" fmla="*/ 37260 w 37259"/>
                <a:gd name="connsiteY4" fmla="*/ 0 h 108166"/>
                <a:gd name="connsiteX5" fmla="*/ 21683 w 37259"/>
                <a:gd name="connsiteY5" fmla="*/ 0 h 1081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259" h="108166">
                  <a:moveTo>
                    <a:pt x="21683" y="0"/>
                  </a:moveTo>
                  <a:lnTo>
                    <a:pt x="0" y="107917"/>
                  </a:lnTo>
                  <a:lnTo>
                    <a:pt x="0" y="108166"/>
                  </a:lnTo>
                  <a:lnTo>
                    <a:pt x="15702" y="108166"/>
                  </a:lnTo>
                  <a:lnTo>
                    <a:pt x="37260" y="0"/>
                  </a:lnTo>
                  <a:lnTo>
                    <a:pt x="21683" y="0"/>
                  </a:lnTo>
                  <a:close/>
                </a:path>
              </a:pathLst>
            </a:custGeom>
            <a:grpFill/>
            <a:ln w="124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CH" noProof="0"/>
            </a:p>
          </p:txBody>
        </p:sp>
        <p:grpSp>
          <p:nvGrpSpPr>
            <p:cNvPr id="17" name="Grafik 6">
              <a:extLst>
                <a:ext uri="{FF2B5EF4-FFF2-40B4-BE49-F238E27FC236}">
                  <a16:creationId xmlns:a16="http://schemas.microsoft.com/office/drawing/2014/main" id="{7F7C476A-2849-4D68-9FA2-3A5CFC13C833}"/>
                </a:ext>
              </a:extLst>
            </p:cNvPr>
            <p:cNvGrpSpPr/>
            <p:nvPr/>
          </p:nvGrpSpPr>
          <p:grpSpPr>
            <a:xfrm>
              <a:off x="1518879" y="6507337"/>
              <a:ext cx="191395" cy="158803"/>
              <a:chOff x="1518879" y="6507337"/>
              <a:chExt cx="191395" cy="158803"/>
            </a:xfrm>
            <a:grpFill/>
          </p:grpSpPr>
          <p:sp>
            <p:nvSpPr>
              <p:cNvPr id="18" name="Freihandform: Form 17">
                <a:extLst>
                  <a:ext uri="{FF2B5EF4-FFF2-40B4-BE49-F238E27FC236}">
                    <a16:creationId xmlns:a16="http://schemas.microsoft.com/office/drawing/2014/main" id="{B2186F78-5D28-4695-8B1C-5A3F1A53AAB3}"/>
                  </a:ext>
                </a:extLst>
              </p:cNvPr>
              <p:cNvSpPr/>
              <p:nvPr/>
            </p:nvSpPr>
            <p:spPr>
              <a:xfrm>
                <a:off x="1614114" y="6507337"/>
                <a:ext cx="96160" cy="157638"/>
              </a:xfrm>
              <a:custGeom>
                <a:avLst/>
                <a:gdLst>
                  <a:gd name="connsiteX0" fmla="*/ 66046 w 96160"/>
                  <a:gd name="connsiteY0" fmla="*/ 47852 h 157638"/>
                  <a:gd name="connsiteX1" fmla="*/ 35142 w 96160"/>
                  <a:gd name="connsiteY1" fmla="*/ 60314 h 157638"/>
                  <a:gd name="connsiteX2" fmla="*/ 47603 w 96160"/>
                  <a:gd name="connsiteY2" fmla="*/ 0 h 157638"/>
                  <a:gd name="connsiteX3" fmla="*/ 31652 w 96160"/>
                  <a:gd name="connsiteY3" fmla="*/ 0 h 157638"/>
                  <a:gd name="connsiteX4" fmla="*/ 0 w 96160"/>
                  <a:gd name="connsiteY4" fmla="*/ 157389 h 157638"/>
                  <a:gd name="connsiteX5" fmla="*/ 15701 w 96160"/>
                  <a:gd name="connsiteY5" fmla="*/ 157389 h 157638"/>
                  <a:gd name="connsiteX6" fmla="*/ 28911 w 96160"/>
                  <a:gd name="connsiteY6" fmla="*/ 91218 h 157638"/>
                  <a:gd name="connsiteX7" fmla="*/ 60563 w 96160"/>
                  <a:gd name="connsiteY7" fmla="*/ 62058 h 157638"/>
                  <a:gd name="connsiteX8" fmla="*/ 79837 w 96160"/>
                  <a:gd name="connsiteY8" fmla="*/ 77742 h 157638"/>
                  <a:gd name="connsiteX9" fmla="*/ 79878 w 96160"/>
                  <a:gd name="connsiteY9" fmla="*/ 80875 h 157638"/>
                  <a:gd name="connsiteX10" fmla="*/ 78757 w 96160"/>
                  <a:gd name="connsiteY10" fmla="*/ 90969 h 157638"/>
                  <a:gd name="connsiteX11" fmla="*/ 65423 w 96160"/>
                  <a:gd name="connsiteY11" fmla="*/ 157638 h 157638"/>
                  <a:gd name="connsiteX12" fmla="*/ 81125 w 96160"/>
                  <a:gd name="connsiteY12" fmla="*/ 157638 h 157638"/>
                  <a:gd name="connsiteX13" fmla="*/ 94957 w 96160"/>
                  <a:gd name="connsiteY13" fmla="*/ 89474 h 157638"/>
                  <a:gd name="connsiteX14" fmla="*/ 96078 w 96160"/>
                  <a:gd name="connsiteY14" fmla="*/ 78757 h 157638"/>
                  <a:gd name="connsiteX15" fmla="*/ 69522 w 96160"/>
                  <a:gd name="connsiteY15" fmla="*/ 47902 h 157638"/>
                  <a:gd name="connsiteX16" fmla="*/ 66046 w 96160"/>
                  <a:gd name="connsiteY16" fmla="*/ 47852 h 1576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96160" h="157638">
                    <a:moveTo>
                      <a:pt x="66046" y="47852"/>
                    </a:moveTo>
                    <a:cubicBezTo>
                      <a:pt x="54431" y="47363"/>
                      <a:pt x="43168" y="51904"/>
                      <a:pt x="35142" y="60314"/>
                    </a:cubicBezTo>
                    <a:lnTo>
                      <a:pt x="47603" y="0"/>
                    </a:lnTo>
                    <a:lnTo>
                      <a:pt x="31652" y="0"/>
                    </a:lnTo>
                    <a:lnTo>
                      <a:pt x="0" y="157389"/>
                    </a:lnTo>
                    <a:lnTo>
                      <a:pt x="15701" y="157389"/>
                    </a:lnTo>
                    <a:lnTo>
                      <a:pt x="28911" y="91218"/>
                    </a:lnTo>
                    <a:cubicBezTo>
                      <a:pt x="30603" y="74910"/>
                      <a:pt x="44170" y="62411"/>
                      <a:pt x="60563" y="62058"/>
                    </a:cubicBezTo>
                    <a:cubicBezTo>
                      <a:pt x="70216" y="61067"/>
                      <a:pt x="78845" y="68088"/>
                      <a:pt x="79837" y="77742"/>
                    </a:cubicBezTo>
                    <a:cubicBezTo>
                      <a:pt x="79945" y="78783"/>
                      <a:pt x="79958" y="79832"/>
                      <a:pt x="79878" y="80875"/>
                    </a:cubicBezTo>
                    <a:cubicBezTo>
                      <a:pt x="79822" y="84268"/>
                      <a:pt x="79446" y="87647"/>
                      <a:pt x="78757" y="90969"/>
                    </a:cubicBezTo>
                    <a:lnTo>
                      <a:pt x="65423" y="157638"/>
                    </a:lnTo>
                    <a:lnTo>
                      <a:pt x="81125" y="157638"/>
                    </a:lnTo>
                    <a:lnTo>
                      <a:pt x="94957" y="89474"/>
                    </a:lnTo>
                    <a:cubicBezTo>
                      <a:pt x="95657" y="85943"/>
                      <a:pt x="96034" y="82356"/>
                      <a:pt x="96078" y="78757"/>
                    </a:cubicBezTo>
                    <a:cubicBezTo>
                      <a:pt x="97265" y="62903"/>
                      <a:pt x="85375" y="49089"/>
                      <a:pt x="69522" y="47902"/>
                    </a:cubicBezTo>
                    <a:cubicBezTo>
                      <a:pt x="68365" y="47815"/>
                      <a:pt x="67205" y="47799"/>
                      <a:pt x="66046" y="47852"/>
                    </a:cubicBezTo>
                  </a:path>
                </a:pathLst>
              </a:custGeom>
              <a:grpFill/>
              <a:ln w="124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CH" noProof="0"/>
              </a:p>
            </p:txBody>
          </p:sp>
          <p:sp>
            <p:nvSpPr>
              <p:cNvPr id="19" name="Freihandform: Form 18">
                <a:extLst>
                  <a:ext uri="{FF2B5EF4-FFF2-40B4-BE49-F238E27FC236}">
                    <a16:creationId xmlns:a16="http://schemas.microsoft.com/office/drawing/2014/main" id="{1FE5475E-83C3-4BE3-BBF1-FAE9A6986B3F}"/>
                  </a:ext>
                </a:extLst>
              </p:cNvPr>
              <p:cNvSpPr/>
              <p:nvPr/>
            </p:nvSpPr>
            <p:spPr>
              <a:xfrm>
                <a:off x="1518879" y="6555189"/>
                <a:ext cx="87882" cy="110951"/>
              </a:xfrm>
              <a:custGeom>
                <a:avLst/>
                <a:gdLst>
                  <a:gd name="connsiteX0" fmla="*/ 56853 w 87882"/>
                  <a:gd name="connsiteY0" fmla="*/ 0 h 110951"/>
                  <a:gd name="connsiteX1" fmla="*/ 1649 w 87882"/>
                  <a:gd name="connsiteY1" fmla="*/ 55329 h 110951"/>
                  <a:gd name="connsiteX2" fmla="*/ 153 w 87882"/>
                  <a:gd name="connsiteY2" fmla="*/ 71903 h 110951"/>
                  <a:gd name="connsiteX3" fmla="*/ 32484 w 87882"/>
                  <a:gd name="connsiteY3" fmla="*/ 110801 h 110951"/>
                  <a:gd name="connsiteX4" fmla="*/ 37538 w 87882"/>
                  <a:gd name="connsiteY4" fmla="*/ 110908 h 110951"/>
                  <a:gd name="connsiteX5" fmla="*/ 73552 w 87882"/>
                  <a:gd name="connsiteY5" fmla="*/ 95705 h 110951"/>
                  <a:gd name="connsiteX6" fmla="*/ 73552 w 87882"/>
                  <a:gd name="connsiteY6" fmla="*/ 95705 h 110951"/>
                  <a:gd name="connsiteX7" fmla="*/ 64455 w 87882"/>
                  <a:gd name="connsiteY7" fmla="*/ 84614 h 110951"/>
                  <a:gd name="connsiteX8" fmla="*/ 64455 w 87882"/>
                  <a:gd name="connsiteY8" fmla="*/ 84614 h 110951"/>
                  <a:gd name="connsiteX9" fmla="*/ 64455 w 87882"/>
                  <a:gd name="connsiteY9" fmla="*/ 84614 h 110951"/>
                  <a:gd name="connsiteX10" fmla="*/ 38535 w 87882"/>
                  <a:gd name="connsiteY10" fmla="*/ 97075 h 110951"/>
                  <a:gd name="connsiteX11" fmla="*/ 15233 w 87882"/>
                  <a:gd name="connsiteY11" fmla="*/ 75551 h 110951"/>
                  <a:gd name="connsiteX12" fmla="*/ 15356 w 87882"/>
                  <a:gd name="connsiteY12" fmla="*/ 72152 h 110951"/>
                  <a:gd name="connsiteX13" fmla="*/ 17101 w 87882"/>
                  <a:gd name="connsiteY13" fmla="*/ 55952 h 110951"/>
                  <a:gd name="connsiteX14" fmla="*/ 31058 w 87882"/>
                  <a:gd name="connsiteY14" fmla="*/ 25048 h 110951"/>
                  <a:gd name="connsiteX15" fmla="*/ 55233 w 87882"/>
                  <a:gd name="connsiteY15" fmla="*/ 14206 h 110951"/>
                  <a:gd name="connsiteX16" fmla="*/ 76293 w 87882"/>
                  <a:gd name="connsiteY16" fmla="*/ 26668 h 110951"/>
                  <a:gd name="connsiteX17" fmla="*/ 76293 w 87882"/>
                  <a:gd name="connsiteY17" fmla="*/ 26668 h 110951"/>
                  <a:gd name="connsiteX18" fmla="*/ 87883 w 87882"/>
                  <a:gd name="connsiteY18" fmla="*/ 16823 h 110951"/>
                  <a:gd name="connsiteX19" fmla="*/ 87883 w 87882"/>
                  <a:gd name="connsiteY19" fmla="*/ 16823 h 110951"/>
                  <a:gd name="connsiteX20" fmla="*/ 56729 w 87882"/>
                  <a:gd name="connsiteY20" fmla="*/ 748 h 1109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87882" h="110951">
                    <a:moveTo>
                      <a:pt x="56853" y="0"/>
                    </a:moveTo>
                    <a:cubicBezTo>
                      <a:pt x="28192" y="0"/>
                      <a:pt x="8129" y="20188"/>
                      <a:pt x="1649" y="55329"/>
                    </a:cubicBezTo>
                    <a:cubicBezTo>
                      <a:pt x="671" y="60800"/>
                      <a:pt x="170" y="66345"/>
                      <a:pt x="153" y="71903"/>
                    </a:cubicBezTo>
                    <a:cubicBezTo>
                      <a:pt x="-1660" y="91572"/>
                      <a:pt x="12814" y="108987"/>
                      <a:pt x="32484" y="110801"/>
                    </a:cubicBezTo>
                    <a:cubicBezTo>
                      <a:pt x="34163" y="110955"/>
                      <a:pt x="35853" y="110991"/>
                      <a:pt x="37538" y="110908"/>
                    </a:cubicBezTo>
                    <a:cubicBezTo>
                      <a:pt x="51112" y="110955"/>
                      <a:pt x="64118" y="105465"/>
                      <a:pt x="73552" y="95705"/>
                    </a:cubicBezTo>
                    <a:lnTo>
                      <a:pt x="73552" y="95705"/>
                    </a:lnTo>
                    <a:lnTo>
                      <a:pt x="64455" y="84614"/>
                    </a:lnTo>
                    <a:lnTo>
                      <a:pt x="64455" y="84614"/>
                    </a:lnTo>
                    <a:lnTo>
                      <a:pt x="64455" y="84614"/>
                    </a:lnTo>
                    <a:cubicBezTo>
                      <a:pt x="58138" y="92466"/>
                      <a:pt x="48613" y="97045"/>
                      <a:pt x="38535" y="97075"/>
                    </a:cubicBezTo>
                    <a:cubicBezTo>
                      <a:pt x="26157" y="97566"/>
                      <a:pt x="15724" y="87929"/>
                      <a:pt x="15233" y="75551"/>
                    </a:cubicBezTo>
                    <a:cubicBezTo>
                      <a:pt x="15188" y="74416"/>
                      <a:pt x="15229" y="73280"/>
                      <a:pt x="15356" y="72152"/>
                    </a:cubicBezTo>
                    <a:cubicBezTo>
                      <a:pt x="15424" y="66709"/>
                      <a:pt x="16008" y="61285"/>
                      <a:pt x="17101" y="55952"/>
                    </a:cubicBezTo>
                    <a:cubicBezTo>
                      <a:pt x="18838" y="44568"/>
                      <a:pt x="23666" y="33878"/>
                      <a:pt x="31058" y="25048"/>
                    </a:cubicBezTo>
                    <a:cubicBezTo>
                      <a:pt x="37213" y="18167"/>
                      <a:pt x="46002" y="14225"/>
                      <a:pt x="55233" y="14206"/>
                    </a:cubicBezTo>
                    <a:cubicBezTo>
                      <a:pt x="64085" y="13892"/>
                      <a:pt x="72308" y="18758"/>
                      <a:pt x="76293" y="26668"/>
                    </a:cubicBezTo>
                    <a:lnTo>
                      <a:pt x="76293" y="26668"/>
                    </a:lnTo>
                    <a:lnTo>
                      <a:pt x="87883" y="16823"/>
                    </a:lnTo>
                    <a:lnTo>
                      <a:pt x="87883" y="16823"/>
                    </a:lnTo>
                    <a:cubicBezTo>
                      <a:pt x="81104" y="6298"/>
                      <a:pt x="69235" y="174"/>
                      <a:pt x="56729" y="748"/>
                    </a:cubicBezTo>
                  </a:path>
                </a:pathLst>
              </a:custGeom>
              <a:grpFill/>
              <a:ln w="124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CH" noProof="0"/>
              </a:p>
            </p:txBody>
          </p:sp>
        </p:grpSp>
        <p:sp>
          <p:nvSpPr>
            <p:cNvPr id="20" name="Freihandform: Form 19">
              <a:extLst>
                <a:ext uri="{FF2B5EF4-FFF2-40B4-BE49-F238E27FC236}">
                  <a16:creationId xmlns:a16="http://schemas.microsoft.com/office/drawing/2014/main" id="{41B77B6E-E7CB-412B-95AC-A9322C6799BB}"/>
                </a:ext>
              </a:extLst>
            </p:cNvPr>
            <p:cNvSpPr/>
            <p:nvPr/>
          </p:nvSpPr>
          <p:spPr>
            <a:xfrm>
              <a:off x="1493985" y="6507088"/>
              <a:ext cx="19689" cy="19689"/>
            </a:xfrm>
            <a:custGeom>
              <a:avLst/>
              <a:gdLst>
                <a:gd name="connsiteX0" fmla="*/ 3988 w 19689"/>
                <a:gd name="connsiteY0" fmla="*/ 0 h 19689"/>
                <a:gd name="connsiteX1" fmla="*/ 0 w 19689"/>
                <a:gd name="connsiteY1" fmla="*/ 19689 h 19689"/>
                <a:gd name="connsiteX2" fmla="*/ 15826 w 19689"/>
                <a:gd name="connsiteY2" fmla="*/ 19689 h 19689"/>
                <a:gd name="connsiteX3" fmla="*/ 19689 w 19689"/>
                <a:gd name="connsiteY3" fmla="*/ 0 h 19689"/>
                <a:gd name="connsiteX4" fmla="*/ 3988 w 19689"/>
                <a:gd name="connsiteY4" fmla="*/ 0 h 19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689" h="19689">
                  <a:moveTo>
                    <a:pt x="3988" y="0"/>
                  </a:moveTo>
                  <a:lnTo>
                    <a:pt x="0" y="19689"/>
                  </a:lnTo>
                  <a:lnTo>
                    <a:pt x="15826" y="19689"/>
                  </a:lnTo>
                  <a:lnTo>
                    <a:pt x="19689" y="0"/>
                  </a:lnTo>
                  <a:lnTo>
                    <a:pt x="3988" y="0"/>
                  </a:lnTo>
                  <a:close/>
                </a:path>
              </a:pathLst>
            </a:custGeom>
            <a:grpFill/>
            <a:ln w="124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CH" noProof="0"/>
            </a:p>
          </p:txBody>
        </p:sp>
        <p:sp>
          <p:nvSpPr>
            <p:cNvPr id="21" name="Freihandform: Form 20">
              <a:extLst>
                <a:ext uri="{FF2B5EF4-FFF2-40B4-BE49-F238E27FC236}">
                  <a16:creationId xmlns:a16="http://schemas.microsoft.com/office/drawing/2014/main" id="{832E5C1A-13CE-49A6-B590-B6EAA5F9E1AD}"/>
                </a:ext>
              </a:extLst>
            </p:cNvPr>
            <p:cNvSpPr/>
            <p:nvPr/>
          </p:nvSpPr>
          <p:spPr>
            <a:xfrm>
              <a:off x="1340708" y="6507088"/>
              <a:ext cx="19689" cy="19689"/>
            </a:xfrm>
            <a:custGeom>
              <a:avLst/>
              <a:gdLst>
                <a:gd name="connsiteX0" fmla="*/ 3988 w 19689"/>
                <a:gd name="connsiteY0" fmla="*/ 0 h 19689"/>
                <a:gd name="connsiteX1" fmla="*/ 0 w 19689"/>
                <a:gd name="connsiteY1" fmla="*/ 19689 h 19689"/>
                <a:gd name="connsiteX2" fmla="*/ 15826 w 19689"/>
                <a:gd name="connsiteY2" fmla="*/ 19689 h 19689"/>
                <a:gd name="connsiteX3" fmla="*/ 19689 w 19689"/>
                <a:gd name="connsiteY3" fmla="*/ 0 h 19689"/>
                <a:gd name="connsiteX4" fmla="*/ 3988 w 19689"/>
                <a:gd name="connsiteY4" fmla="*/ 0 h 19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689" h="19689">
                  <a:moveTo>
                    <a:pt x="3988" y="0"/>
                  </a:moveTo>
                  <a:lnTo>
                    <a:pt x="0" y="19689"/>
                  </a:lnTo>
                  <a:lnTo>
                    <a:pt x="15826" y="19689"/>
                  </a:lnTo>
                  <a:lnTo>
                    <a:pt x="19689" y="0"/>
                  </a:lnTo>
                  <a:lnTo>
                    <a:pt x="3988" y="0"/>
                  </a:lnTo>
                  <a:close/>
                </a:path>
              </a:pathLst>
            </a:custGeom>
            <a:grpFill/>
            <a:ln w="124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CH" noProof="0"/>
            </a:p>
          </p:txBody>
        </p:sp>
        <p:sp>
          <p:nvSpPr>
            <p:cNvPr id="22" name="Freihandform: Form 21">
              <a:extLst>
                <a:ext uri="{FF2B5EF4-FFF2-40B4-BE49-F238E27FC236}">
                  <a16:creationId xmlns:a16="http://schemas.microsoft.com/office/drawing/2014/main" id="{63AE00B0-780F-4053-8FE9-B7D321217AFF}"/>
                </a:ext>
              </a:extLst>
            </p:cNvPr>
            <p:cNvSpPr/>
            <p:nvPr/>
          </p:nvSpPr>
          <p:spPr>
            <a:xfrm>
              <a:off x="1298712" y="6507088"/>
              <a:ext cx="19689" cy="19689"/>
            </a:xfrm>
            <a:custGeom>
              <a:avLst/>
              <a:gdLst>
                <a:gd name="connsiteX0" fmla="*/ 3988 w 19689"/>
                <a:gd name="connsiteY0" fmla="*/ 0 h 19689"/>
                <a:gd name="connsiteX1" fmla="*/ 0 w 19689"/>
                <a:gd name="connsiteY1" fmla="*/ 19689 h 19689"/>
                <a:gd name="connsiteX2" fmla="*/ 15702 w 19689"/>
                <a:gd name="connsiteY2" fmla="*/ 19689 h 19689"/>
                <a:gd name="connsiteX3" fmla="*/ 19689 w 19689"/>
                <a:gd name="connsiteY3" fmla="*/ 0 h 19689"/>
                <a:gd name="connsiteX4" fmla="*/ 3988 w 19689"/>
                <a:gd name="connsiteY4" fmla="*/ 0 h 19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689" h="19689">
                  <a:moveTo>
                    <a:pt x="3988" y="0"/>
                  </a:moveTo>
                  <a:lnTo>
                    <a:pt x="0" y="19689"/>
                  </a:lnTo>
                  <a:lnTo>
                    <a:pt x="15702" y="19689"/>
                  </a:lnTo>
                  <a:lnTo>
                    <a:pt x="19689" y="0"/>
                  </a:lnTo>
                  <a:lnTo>
                    <a:pt x="3988" y="0"/>
                  </a:lnTo>
                  <a:close/>
                </a:path>
              </a:pathLst>
            </a:custGeom>
            <a:grpFill/>
            <a:ln w="124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CH" noProof="0"/>
            </a:p>
          </p:txBody>
        </p:sp>
        <p:sp>
          <p:nvSpPr>
            <p:cNvPr id="23" name="Freihandform: Form 22">
              <a:extLst>
                <a:ext uri="{FF2B5EF4-FFF2-40B4-BE49-F238E27FC236}">
                  <a16:creationId xmlns:a16="http://schemas.microsoft.com/office/drawing/2014/main" id="{2406CEAF-7399-4CCB-A322-03F0BA2532F5}"/>
                </a:ext>
              </a:extLst>
            </p:cNvPr>
            <p:cNvSpPr/>
            <p:nvPr/>
          </p:nvSpPr>
          <p:spPr>
            <a:xfrm>
              <a:off x="731837" y="6507088"/>
              <a:ext cx="417960" cy="157638"/>
            </a:xfrm>
            <a:custGeom>
              <a:avLst/>
              <a:gdLst>
                <a:gd name="connsiteX0" fmla="*/ 368612 w 417960"/>
                <a:gd name="connsiteY0" fmla="*/ 0 h 157638"/>
                <a:gd name="connsiteX1" fmla="*/ 356151 w 417960"/>
                <a:gd name="connsiteY1" fmla="*/ 61062 h 157638"/>
                <a:gd name="connsiteX2" fmla="*/ 320760 w 417960"/>
                <a:gd name="connsiteY2" fmla="*/ 61062 h 157638"/>
                <a:gd name="connsiteX3" fmla="*/ 333222 w 417960"/>
                <a:gd name="connsiteY3" fmla="*/ 0 h 157638"/>
                <a:gd name="connsiteX4" fmla="*/ 31652 w 417960"/>
                <a:gd name="connsiteY4" fmla="*/ 0 h 157638"/>
                <a:gd name="connsiteX5" fmla="*/ 0 w 417960"/>
                <a:gd name="connsiteY5" fmla="*/ 157638 h 157638"/>
                <a:gd name="connsiteX6" fmla="*/ 120254 w 417960"/>
                <a:gd name="connsiteY6" fmla="*/ 157638 h 157638"/>
                <a:gd name="connsiteX7" fmla="*/ 128105 w 417960"/>
                <a:gd name="connsiteY7" fmla="*/ 118260 h 157638"/>
                <a:gd name="connsiteX8" fmla="*/ 57074 w 417960"/>
                <a:gd name="connsiteY8" fmla="*/ 118260 h 157638"/>
                <a:gd name="connsiteX9" fmla="*/ 61435 w 417960"/>
                <a:gd name="connsiteY9" fmla="*/ 96577 h 157638"/>
                <a:gd name="connsiteX10" fmla="*/ 132342 w 417960"/>
                <a:gd name="connsiteY10" fmla="*/ 96577 h 157638"/>
                <a:gd name="connsiteX11" fmla="*/ 139569 w 417960"/>
                <a:gd name="connsiteY11" fmla="*/ 61062 h 157638"/>
                <a:gd name="connsiteX12" fmla="*/ 68538 w 417960"/>
                <a:gd name="connsiteY12" fmla="*/ 61062 h 157638"/>
                <a:gd name="connsiteX13" fmla="*/ 72900 w 417960"/>
                <a:gd name="connsiteY13" fmla="*/ 39378 h 157638"/>
                <a:gd name="connsiteX14" fmla="*/ 185303 w 417960"/>
                <a:gd name="connsiteY14" fmla="*/ 39378 h 157638"/>
                <a:gd name="connsiteX15" fmla="*/ 161626 w 417960"/>
                <a:gd name="connsiteY15" fmla="*/ 157638 h 157638"/>
                <a:gd name="connsiteX16" fmla="*/ 210849 w 417960"/>
                <a:gd name="connsiteY16" fmla="*/ 157638 h 157638"/>
                <a:gd name="connsiteX17" fmla="*/ 234651 w 417960"/>
                <a:gd name="connsiteY17" fmla="*/ 39378 h 157638"/>
                <a:gd name="connsiteX18" fmla="*/ 276023 w 417960"/>
                <a:gd name="connsiteY18" fmla="*/ 39378 h 157638"/>
                <a:gd name="connsiteX19" fmla="*/ 252222 w 417960"/>
                <a:gd name="connsiteY19" fmla="*/ 157638 h 157638"/>
                <a:gd name="connsiteX20" fmla="*/ 301569 w 417960"/>
                <a:gd name="connsiteY20" fmla="*/ 157638 h 157638"/>
                <a:gd name="connsiteX21" fmla="*/ 313657 w 417960"/>
                <a:gd name="connsiteY21" fmla="*/ 96577 h 157638"/>
                <a:gd name="connsiteX22" fmla="*/ 349172 w 417960"/>
                <a:gd name="connsiteY22" fmla="*/ 96577 h 157638"/>
                <a:gd name="connsiteX23" fmla="*/ 336960 w 417960"/>
                <a:gd name="connsiteY23" fmla="*/ 157638 h 157638"/>
                <a:gd name="connsiteX24" fmla="*/ 386308 w 417960"/>
                <a:gd name="connsiteY24" fmla="*/ 157638 h 157638"/>
                <a:gd name="connsiteX25" fmla="*/ 417960 w 417960"/>
                <a:gd name="connsiteY25" fmla="*/ 0 h 157638"/>
                <a:gd name="connsiteX26" fmla="*/ 368612 w 417960"/>
                <a:gd name="connsiteY26" fmla="*/ 0 h 157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17960" h="157638">
                  <a:moveTo>
                    <a:pt x="368612" y="0"/>
                  </a:moveTo>
                  <a:lnTo>
                    <a:pt x="356151" y="61062"/>
                  </a:lnTo>
                  <a:lnTo>
                    <a:pt x="320760" y="61062"/>
                  </a:lnTo>
                  <a:lnTo>
                    <a:pt x="333222" y="0"/>
                  </a:lnTo>
                  <a:lnTo>
                    <a:pt x="31652" y="0"/>
                  </a:lnTo>
                  <a:lnTo>
                    <a:pt x="0" y="157638"/>
                  </a:lnTo>
                  <a:lnTo>
                    <a:pt x="120254" y="157638"/>
                  </a:lnTo>
                  <a:lnTo>
                    <a:pt x="128105" y="118260"/>
                  </a:lnTo>
                  <a:lnTo>
                    <a:pt x="57074" y="118260"/>
                  </a:lnTo>
                  <a:lnTo>
                    <a:pt x="61435" y="96577"/>
                  </a:lnTo>
                  <a:lnTo>
                    <a:pt x="132342" y="96577"/>
                  </a:lnTo>
                  <a:lnTo>
                    <a:pt x="139569" y="61062"/>
                  </a:lnTo>
                  <a:lnTo>
                    <a:pt x="68538" y="61062"/>
                  </a:lnTo>
                  <a:lnTo>
                    <a:pt x="72900" y="39378"/>
                  </a:lnTo>
                  <a:lnTo>
                    <a:pt x="185303" y="39378"/>
                  </a:lnTo>
                  <a:lnTo>
                    <a:pt x="161626" y="157638"/>
                  </a:lnTo>
                  <a:lnTo>
                    <a:pt x="210849" y="157638"/>
                  </a:lnTo>
                  <a:lnTo>
                    <a:pt x="234651" y="39378"/>
                  </a:lnTo>
                  <a:lnTo>
                    <a:pt x="276023" y="39378"/>
                  </a:lnTo>
                  <a:lnTo>
                    <a:pt x="252222" y="157638"/>
                  </a:lnTo>
                  <a:lnTo>
                    <a:pt x="301569" y="157638"/>
                  </a:lnTo>
                  <a:lnTo>
                    <a:pt x="313657" y="96577"/>
                  </a:lnTo>
                  <a:lnTo>
                    <a:pt x="349172" y="96577"/>
                  </a:lnTo>
                  <a:lnTo>
                    <a:pt x="336960" y="157638"/>
                  </a:lnTo>
                  <a:lnTo>
                    <a:pt x="386308" y="157638"/>
                  </a:lnTo>
                  <a:lnTo>
                    <a:pt x="417960" y="0"/>
                  </a:lnTo>
                  <a:lnTo>
                    <a:pt x="368612" y="0"/>
                  </a:lnTo>
                  <a:close/>
                </a:path>
              </a:pathLst>
            </a:custGeom>
            <a:grpFill/>
            <a:ln w="124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CH" noProof="0"/>
            </a:p>
          </p:txBody>
        </p:sp>
      </p:grpSp>
    </p:spTree>
    <p:extLst>
      <p:ext uri="{BB962C8B-B14F-4D97-AF65-F5344CB8AC3E}">
        <p14:creationId xmlns:p14="http://schemas.microsoft.com/office/powerpoint/2010/main" val="37168353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29CEF804-E58C-481B-A606-7D35AF68FF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37" y="260351"/>
            <a:ext cx="10728325" cy="90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CH" noProof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5C6EC0D-393C-42F2-B6A7-B19C9B098F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1837" y="1412875"/>
            <a:ext cx="10728325" cy="468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CH" noProof="0"/>
              <a:t>Mastertextformat bearbeiten</a:t>
            </a:r>
          </a:p>
          <a:p>
            <a:pPr lvl="1"/>
            <a:r>
              <a:rPr lang="de-CH" noProof="0"/>
              <a:t>Zweite Ebene</a:t>
            </a:r>
          </a:p>
          <a:p>
            <a:pPr lvl="2"/>
            <a:r>
              <a:rPr lang="de-CH" noProof="0"/>
              <a:t>Dritte Ebene</a:t>
            </a:r>
          </a:p>
          <a:p>
            <a:pPr lvl="3"/>
            <a:r>
              <a:rPr lang="de-CH" noProof="0"/>
              <a:t>Vierte Ebene</a:t>
            </a:r>
          </a:p>
          <a:p>
            <a:pPr lvl="4"/>
            <a:r>
              <a:rPr lang="de-CH" noProof="0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7C96E51-36C9-4BEE-A761-33378A0DF0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473692" y="6522444"/>
            <a:ext cx="612000" cy="216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fld id="{4A358CF3-A22A-46C1-A4E5-5810212466EF}" type="datetime1">
              <a:rPr lang="de-CH" noProof="0" smtClean="0"/>
              <a:t>20.03.24</a:t>
            </a:fld>
            <a:endParaRPr lang="de-CH" noProof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11EC403-6E63-4450-AFDD-66CA49D6CC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71700" y="6522444"/>
            <a:ext cx="5400000" cy="216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r>
              <a:rPr lang="de-DE" noProof="0"/>
              <a:t>Organisationseinheit verbal</a:t>
            </a:r>
            <a:endParaRPr lang="de-CH" noProof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FDFCC57-7DDC-4B2C-A6BE-862DAF9C9F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37585" y="6522444"/>
            <a:ext cx="322577" cy="216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5ACA52AF-F19D-405C-AD5F-7D94B96A5CC3}" type="slidenum">
              <a:rPr lang="de-CH" noProof="0" smtClean="0"/>
              <a:pPr/>
              <a:t>‹#›</a:t>
            </a:fld>
            <a:endParaRPr lang="de-CH" noProof="0"/>
          </a:p>
        </p:txBody>
      </p:sp>
    </p:spTree>
    <p:extLst>
      <p:ext uri="{BB962C8B-B14F-4D97-AF65-F5344CB8AC3E}">
        <p14:creationId xmlns:p14="http://schemas.microsoft.com/office/powerpoint/2010/main" val="409606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0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0000" indent="-2700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38163" indent="-271463" algn="l" defTabSz="914400" rtl="0" eaLnBrk="1" latinLnBrk="0" hangingPunct="1">
        <a:lnSpc>
          <a:spcPct val="100000"/>
        </a:lnSpc>
        <a:spcBef>
          <a:spcPts val="500"/>
        </a:spcBef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10000" indent="-270000" algn="l" defTabSz="914400" rtl="0" eaLnBrk="1" latinLnBrk="0" hangingPunct="1">
        <a:lnSpc>
          <a:spcPct val="100000"/>
        </a:lnSpc>
        <a:spcBef>
          <a:spcPts val="500"/>
        </a:spcBef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80000" indent="-271463" algn="l" defTabSz="914400" rtl="0" eaLnBrk="1" latinLnBrk="0" hangingPunct="1">
        <a:lnSpc>
          <a:spcPct val="100000"/>
        </a:lnSpc>
        <a:spcBef>
          <a:spcPts val="500"/>
        </a:spcBef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50000" indent="-270000" algn="l" defTabSz="914400" rtl="0" eaLnBrk="1" latinLnBrk="0" hangingPunct="1">
        <a:lnSpc>
          <a:spcPct val="100000"/>
        </a:lnSpc>
        <a:spcBef>
          <a:spcPts val="500"/>
        </a:spcBef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461" userDrawn="1">
          <p15:clr>
            <a:srgbClr val="F26B43"/>
          </p15:clr>
        </p15:guide>
        <p15:guide id="3" pos="7219" userDrawn="1">
          <p15:clr>
            <a:srgbClr val="F26B43"/>
          </p15:clr>
        </p15:guide>
        <p15:guide id="4" orient="horz" pos="164" userDrawn="1">
          <p15:clr>
            <a:srgbClr val="F26B43"/>
          </p15:clr>
        </p15:guide>
        <p15:guide id="5" orient="horz" pos="890" userDrawn="1">
          <p15:clr>
            <a:srgbClr val="F26B43"/>
          </p15:clr>
        </p15:guide>
        <p15:guide id="6" orient="horz" pos="4201" userDrawn="1">
          <p15:clr>
            <a:srgbClr val="F26B43"/>
          </p15:clr>
        </p15:guide>
        <p15:guide id="7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4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4.png"/><Relationship Id="rId4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7.png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7.png"/><Relationship Id="rId4" Type="http://schemas.openxmlformats.org/officeDocument/2006/relationships/image" Target="../media/image4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44.png"/><Relationship Id="rId4" Type="http://schemas.openxmlformats.org/officeDocument/2006/relationships/image" Target="../media/image4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0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Bildplatzhalter 18" descr="Ein Bild, das Gebäude, Stadt, Schloss, Turm enthält.&#10;&#10;Automatisch generierte Beschreibung">
            <a:extLst>
              <a:ext uri="{FF2B5EF4-FFF2-40B4-BE49-F238E27FC236}">
                <a16:creationId xmlns:a16="http://schemas.microsoft.com/office/drawing/2014/main" id="{882FF669-564A-4497-A386-BA8B28F256B8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1" b="461"/>
          <a:stretch>
            <a:fillRect/>
          </a:stretch>
        </p:blipFill>
        <p:spPr/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AC1FB292-90C1-439C-8480-EB4116CF237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2400" b="1" dirty="0">
                <a:effectLst/>
              </a:rPr>
              <a:t>Does data interpolation contradict statistical optimality?</a:t>
            </a:r>
            <a:br>
              <a:rPr lang="en-GB" sz="2400" b="1" dirty="0"/>
            </a:br>
            <a:r>
              <a:rPr lang="en-GB" sz="1400" i="0" u="none" strike="noStrike" dirty="0">
                <a:solidFill>
                  <a:srgbClr val="ECECEC"/>
                </a:solidFill>
                <a:effectLst/>
              </a:rPr>
              <a:t>Mikhail Belkin, Alexander </a:t>
            </a:r>
            <a:r>
              <a:rPr lang="en-GB" sz="1400" i="0" u="none" strike="noStrike" dirty="0" err="1">
                <a:solidFill>
                  <a:srgbClr val="ECECEC"/>
                </a:solidFill>
                <a:effectLst/>
              </a:rPr>
              <a:t>Rakhlin</a:t>
            </a:r>
            <a:r>
              <a:rPr lang="en-GB" sz="1400" i="0" u="none" strike="noStrike" dirty="0">
                <a:solidFill>
                  <a:srgbClr val="ECECEC"/>
                </a:solidFill>
                <a:effectLst/>
              </a:rPr>
              <a:t>, Alexandre B. </a:t>
            </a:r>
            <a:r>
              <a:rPr lang="en-GB" sz="1400" i="0" u="none" strike="noStrike" dirty="0" err="1">
                <a:solidFill>
                  <a:srgbClr val="ECECEC"/>
                </a:solidFill>
                <a:effectLst/>
              </a:rPr>
              <a:t>Tsybakov</a:t>
            </a:r>
            <a:br>
              <a:rPr lang="en-GB" sz="2400" b="0" i="0" u="none" strike="noStrike" dirty="0">
                <a:solidFill>
                  <a:srgbClr val="ECECEC"/>
                </a:solidFill>
                <a:effectLst/>
              </a:rPr>
            </a:br>
            <a:endParaRPr lang="en-GB" sz="4400" b="1" dirty="0"/>
          </a:p>
        </p:txBody>
      </p:sp>
      <p:sp>
        <p:nvSpPr>
          <p:cNvPr id="2" name="Bildplatzhalter 1">
            <a:extLst>
              <a:ext uri="{FF2B5EF4-FFF2-40B4-BE49-F238E27FC236}">
                <a16:creationId xmlns:a16="http://schemas.microsoft.com/office/drawing/2014/main" id="{11ADABBC-2742-48DB-BA2B-E411F07CEE7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783271" y="6409565"/>
            <a:ext cx="1676892" cy="251577"/>
          </a:xfrm>
        </p:spPr>
        <p:txBody>
          <a:bodyPr/>
          <a:lstStyle/>
          <a:p>
            <a:r>
              <a:rPr lang="de-DE" sz="1600" dirty="0"/>
              <a:t>20. March 2024</a:t>
            </a:r>
            <a:endParaRPr lang="de-CH" sz="1600" dirty="0"/>
          </a:p>
          <a:p>
            <a:endParaRPr lang="en-US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4171C1F6-869F-40B1-8975-92FF2042F4C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78516" y="4046611"/>
            <a:ext cx="4680000" cy="679138"/>
          </a:xfrm>
        </p:spPr>
        <p:txBody>
          <a:bodyPr/>
          <a:lstStyle/>
          <a:p>
            <a:r>
              <a:rPr lang="en-GB" dirty="0">
                <a:solidFill>
                  <a:srgbClr val="ECECEC"/>
                </a:solidFill>
              </a:rPr>
              <a:t>Presented by: Omar Mezghani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361688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C3A567AD-B458-4473-03F0-CE3BF1F74F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37" y="260351"/>
            <a:ext cx="10728325" cy="900000"/>
          </a:xfrm>
        </p:spPr>
        <p:txBody>
          <a:bodyPr/>
          <a:lstStyle/>
          <a:p>
            <a:r>
              <a:rPr lang="en-US" b="1" dirty="0">
                <a:solidFill>
                  <a:srgbClr val="215CAF"/>
                </a:solidFill>
              </a:rPr>
              <a:t>Tsybakov statistical optimality theorem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ontent Placeholder 2">
                <a:extLst>
                  <a:ext uri="{FF2B5EF4-FFF2-40B4-BE49-F238E27FC236}">
                    <a16:creationId xmlns:a16="http://schemas.microsoft.com/office/drawing/2014/main" id="{A4706EBC-A389-32C1-ED72-C6B5DED49CE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31837" y="1412875"/>
                <a:ext cx="10728326" cy="4860000"/>
              </a:xfrm>
            </p:spPr>
            <p:txBody>
              <a:bodyPr/>
              <a:lstStyle/>
              <a:p>
                <a:pPr>
                  <a:lnSpc>
                    <a:spcPct val="150000"/>
                  </a:lnSpc>
                </a:pPr>
                <a:endParaRPr lang="en-US" dirty="0"/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Assume that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f</m:t>
                    </m:r>
                    <m:r>
                      <a:rPr lang="el-GR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l-GR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Σ</m:t>
                    </m:r>
                    <m:d>
                      <m:dPr>
                        <m:ctrlPr>
                          <a:rPr lang="en-GB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and let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⟶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i="1" dirty="0">
                    <a:latin typeface="Cambria Math" panose="02040503050406030204" pitchFamily="18" charset="0"/>
                  </a:rPr>
                  <a:t> </a:t>
                </a:r>
                <a:r>
                  <a:rPr lang="en-US" dirty="0"/>
                  <a:t>be a kernel function of order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ℓ=</m:t>
                    </m:r>
                    <m:d>
                      <m:dPr>
                        <m:begChr m:val="⌊"/>
                        <m:endChr m:val="⌋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</m:d>
                  </m:oMath>
                </a14:m>
                <a:r>
                  <a:rPr lang="en-US" dirty="0"/>
                  <a:t> such that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p>
                          <m:sSupPr>
                            <m:ctrlP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p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( </m:t>
                        </m:r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) </m:t>
                        </m:r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𝑑𝑢</m:t>
                        </m:r>
                      </m:e>
                    </m:nary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∞</m:t>
                    </m:r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 and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p>
                          <m:sSupPr>
                            <m:ctrlP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| </m:t>
                            </m:r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 |</m:t>
                            </m:r>
                          </m:e>
                          <m:sup>
                            <m:r>
                              <a:rPr lang="en-GB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𝛽</m:t>
                            </m:r>
                          </m:sup>
                        </m:sSup>
                        <m:r>
                          <a:rPr lang="el-GR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| </m:t>
                        </m:r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( </m:t>
                        </m:r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) | </m:t>
                        </m:r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𝑑𝑢</m:t>
                        </m:r>
                      </m:e>
                    </m:nary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&lt; ∞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/>
                  <a:t> Fix </a:t>
                </a:r>
                <a14:m>
                  <m:oMath xmlns:m="http://schemas.openxmlformats.org/officeDocument/2006/math">
                    <m:r>
                      <a:rPr lang="el-GR" i="1" dirty="0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l-GR" i="1" dirty="0" smtClean="0">
                        <a:latin typeface="Cambria Math" panose="02040503050406030204" pitchFamily="18" charset="0"/>
                      </a:rPr>
                      <m:t>&gt; 0</m:t>
                    </m:r>
                  </m:oMath>
                </a14:m>
                <a:r>
                  <a:rPr lang="el-GR" dirty="0"/>
                  <a:t> </a:t>
                </a:r>
                <a:r>
                  <a:rPr lang="en-US" dirty="0"/>
                  <a:t>and take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= </m:t>
                    </m:r>
                    <m:r>
                      <a:rPr lang="el-GR" i="1" dirty="0">
                        <a:latin typeface="Cambria Math" panose="02040503050406030204" pitchFamily="18" charset="0"/>
                      </a:rPr>
                      <m:t>𝛼</m:t>
                    </m:r>
                    <m:sSup>
                      <m:sSupPr>
                        <m:ctrlPr>
                          <a:rPr lang="el-GR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f>
                          <m:fPr>
                            <m:ctrlPr>
                              <a:rPr lang="el-GR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num>
                          <m:den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2 </m:t>
                            </m:r>
                            <m:r>
                              <a:rPr lang="el-GR" i="1" dirty="0">
                                <a:latin typeface="Cambria Math" panose="02040503050406030204" pitchFamily="18" charset="0"/>
                              </a:rPr>
                              <m:t>𝛽</m:t>
                            </m:r>
                            <m:r>
                              <a:rPr lang="el-GR" i="1" dirty="0">
                                <a:latin typeface="Cambria Math" panose="02040503050406030204" pitchFamily="18" charset="0"/>
                              </a:rPr>
                              <m:t> +1</m:t>
                            </m:r>
                          </m:den>
                        </m:f>
                      </m:sup>
                    </m:sSup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l-GR" dirty="0"/>
                  <a:t>. </a:t>
                </a:r>
                <a:r>
                  <a:rPr lang="en-US" dirty="0"/>
                  <a:t>Then for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≥ 1 </m:t>
                    </m:r>
                  </m:oMath>
                </a14:m>
                <a:r>
                  <a:rPr lang="en-US" dirty="0"/>
                  <a:t>the estimator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satisfies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𝑠𝑢𝑝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ℝ</m:t>
                              </m:r>
                            </m:sub>
                          </m:sSub>
                        </m:fName>
                        <m:e>
                          <m:func>
                            <m:funcPr>
                              <m:ctrlP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𝑠𝑢𝑝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f</m:t>
                                  </m:r>
                                  <m:r>
                                    <a:rPr lang="el-GR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∈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l-GR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Σ</m:t>
                                  </m:r>
                                  <m:d>
                                    <m:dPr>
                                      <m:ctrlPr>
                                        <a:rPr lang="en-GB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i="1" dirty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𝛽</m:t>
                                      </m:r>
                                      <m:r>
                                        <a:rPr lang="en-US" i="1" dirty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i="1" dirty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𝐿</m:t>
                                      </m:r>
                                    </m:e>
                                  </m:d>
                                </m:sub>
                              </m:sSub>
                            </m:fName>
                            <m:e>
                              <m:r>
                                <a:rPr lang="en-GB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𝔼</m:t>
                              </m:r>
                            </m:e>
                          </m:func>
                        </m:e>
                      </m:func>
                      <m:d>
                        <m:dPr>
                          <m:begChr m:val="["/>
                          <m:endChr m:val="]"/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GB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i="1" dirty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 dirty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i="1" dirty="0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d>
                                    <m:dPr>
                                      <m:ctrlP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i="1" dirty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 dirty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i="1" dirty="0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𝐶</m:t>
                      </m:r>
                      <m:sSup>
                        <m:sSup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f>
                            <m:f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− 2 </m:t>
                              </m:r>
                              <m:r>
                                <a:rPr lang="el-GR" i="1" dirty="0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num>
                            <m:den>
                              <m:r>
                                <a:rPr lang="el-GR" i="1" dirty="0">
                                  <a:latin typeface="Cambria Math" panose="02040503050406030204" pitchFamily="18" charset="0"/>
                                </a:rPr>
                                <m:t>2 </m:t>
                              </m:r>
                              <m:r>
                                <a:rPr lang="el-GR" i="1" dirty="0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  <m:r>
                                <a:rPr lang="el-GR" i="1" dirty="0">
                                  <a:latin typeface="Cambria Math" panose="02040503050406030204" pitchFamily="18" charset="0"/>
                                </a:rPr>
                                <m:t> +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den>
                          </m:f>
                        </m:sup>
                      </m:sSup>
                      <m:r>
                        <a:rPr lang="el-GR" i="1" dirty="0" smtClean="0">
                          <a:latin typeface="Cambria Math" panose="02040503050406030204" pitchFamily="18" charset="0"/>
                        </a:rPr>
                        <m:t> , </m:t>
                      </m:r>
                    </m:oMath>
                  </m:oMathPara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/>
                  <a:t>where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&gt; 0</m:t>
                    </m:r>
                  </m:oMath>
                </a14:m>
                <a:r>
                  <a:rPr lang="en-US" dirty="0"/>
                  <a:t> is a constant depending only on </a:t>
                </a:r>
                <a14:m>
                  <m:oMath xmlns:m="http://schemas.openxmlformats.org/officeDocument/2006/math">
                    <m:r>
                      <a:rPr lang="el-GR" i="1" dirty="0" smtClean="0">
                        <a:latin typeface="Cambria Math" panose="02040503050406030204" pitchFamily="18" charset="0"/>
                      </a:rPr>
                      <m:t>𝛽</m:t>
                    </m:r>
                    <m:r>
                      <a:rPr lang="el-GR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l-GR" i="1" dirty="0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l-GR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and on the kernel K.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>
                    <a:solidFill>
                      <a:srgbClr val="C00000"/>
                    </a:solidFill>
                  </a:rPr>
                  <a:t>The kernels are “non-singular”.</a:t>
                </a:r>
              </a:p>
              <a:p>
                <a:r>
                  <a:rPr lang="en-US" dirty="0">
                    <a:solidFill>
                      <a:srgbClr val="C00000"/>
                    </a:solidFill>
                  </a:rPr>
                  <a:t>There is no interpolation.</a:t>
                </a:r>
              </a:p>
              <a:p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7" name="Content Placeholder 2">
                <a:extLst>
                  <a:ext uri="{FF2B5EF4-FFF2-40B4-BE49-F238E27FC236}">
                    <a16:creationId xmlns:a16="http://schemas.microsoft.com/office/drawing/2014/main" id="{A4706EBC-A389-32C1-ED72-C6B5DED49CE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1837" y="1412875"/>
                <a:ext cx="10728326" cy="4860000"/>
              </a:xfrm>
              <a:blipFill>
                <a:blip r:embed="rId3"/>
                <a:stretch>
                  <a:fillRect l="-44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A365A3-06AE-BEE9-A022-A3C983577E4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473692" y="6522444"/>
            <a:ext cx="612000" cy="21600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68EF82BE-DF56-4719-B180-C3B0D509F71F}" type="datetime1">
              <a:rPr lang="de-CH" noProof="0" smtClean="0"/>
              <a:pPr>
                <a:spcAft>
                  <a:spcPts val="600"/>
                </a:spcAft>
              </a:pPr>
              <a:t>20.03.24</a:t>
            </a:fld>
            <a:endParaRPr lang="de-CH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1B6258-3FA9-75F5-8529-AC8CE188A3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71700" y="6522444"/>
            <a:ext cx="5400000" cy="21600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de-DE" noProof="0" dirty="0"/>
              <a:t>Omar Mezghani</a:t>
            </a:r>
            <a:endParaRPr lang="de-CH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8EA813-CC12-CB30-2059-E0B76BB72A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37585" y="6522444"/>
            <a:ext cx="322577" cy="21600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5ACA52AF-F19D-405C-AD5F-7D94B96A5CC3}" type="slidenum">
              <a:rPr lang="de-CH" noProof="0" smtClean="0"/>
              <a:pPr>
                <a:spcAft>
                  <a:spcPts val="600"/>
                </a:spcAft>
              </a:pPr>
              <a:t>10</a:t>
            </a:fld>
            <a:endParaRPr lang="de-CH" noProof="0"/>
          </a:p>
        </p:txBody>
      </p:sp>
    </p:spTree>
    <p:extLst>
      <p:ext uri="{BB962C8B-B14F-4D97-AF65-F5344CB8AC3E}">
        <p14:creationId xmlns:p14="http://schemas.microsoft.com/office/powerpoint/2010/main" val="9943731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C3A567AD-B458-4473-03F0-CE3BF1F74F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37" y="260351"/>
            <a:ext cx="10728325" cy="900000"/>
          </a:xfrm>
        </p:spPr>
        <p:txBody>
          <a:bodyPr/>
          <a:lstStyle/>
          <a:p>
            <a:r>
              <a:rPr lang="en-GB" b="1" i="0" u="none" strike="noStrike" dirty="0">
                <a:solidFill>
                  <a:schemeClr val="accent1"/>
                </a:solidFill>
                <a:effectLst/>
              </a:rPr>
              <a:t>Dive into Singular Kernels</a:t>
            </a:r>
            <a:endParaRPr lang="en-US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ontent Placeholder 2">
                <a:extLst>
                  <a:ext uri="{FF2B5EF4-FFF2-40B4-BE49-F238E27FC236}">
                    <a16:creationId xmlns:a16="http://schemas.microsoft.com/office/drawing/2014/main" id="{A4706EBC-A389-32C1-ED72-C6B5DED49CE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04163" y="1412875"/>
                <a:ext cx="5256000" cy="4860000"/>
              </a:xfrm>
            </p:spPr>
            <p:txBody>
              <a:bodyPr/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GB" sz="2000" i="1" dirty="0" smtClean="0">
                        <a:effectLst/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GB" sz="2000" i="1" dirty="0" smtClean="0">
                        <a:effectLst/>
                        <a:latin typeface="Cambria Math" panose="02040503050406030204" pitchFamily="18" charset="0"/>
                      </a:rPr>
                      <m:t> (</m:t>
                    </m:r>
                    <m:r>
                      <a:rPr lang="en-GB" sz="2000" i="1" dirty="0" smtClean="0">
                        <a:effectLst/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000" b="0" i="1" dirty="0" smtClean="0">
                        <a:effectLst/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2000" b="0" i="1" dirty="0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2000" i="1" dirty="0" smtClean="0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i="1" dirty="0">
                            <a:latin typeface="Cambria Math" panose="02040503050406030204" pitchFamily="18" charset="0"/>
                          </a:rPr>
                          <m:t>∥</m:t>
                        </m:r>
                        <m:r>
                          <a:rPr lang="en-GB" sz="2000" i="1" dirty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GB" sz="2000" i="1" dirty="0">
                            <a:latin typeface="Cambria Math" panose="02040503050406030204" pitchFamily="18" charset="0"/>
                          </a:rPr>
                          <m:t>∥</m:t>
                        </m:r>
                      </m:e>
                      <m:sup>
                        <m:r>
                          <a:rPr lang="en-US" sz="2000" b="0" i="1" dirty="0" smtClean="0">
                            <a:effectLst/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0" i="1" dirty="0" smtClean="0">
                            <a:effectLst/>
                            <a:latin typeface="Cambria Math" panose="02040503050406030204" pitchFamily="18" charset="0"/>
                          </a:rPr>
                          <m:t>𝑎</m:t>
                        </m:r>
                      </m:sup>
                    </m:sSup>
                    <m:r>
                      <m:rPr>
                        <m:sty m:val="p"/>
                      </m:rPr>
                      <a:rPr lang="el-GR" sz="2000" i="1" dirty="0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Ι</m:t>
                    </m:r>
                    <m:r>
                      <a:rPr lang="en-GB" sz="2000" i="1" dirty="0" smtClean="0">
                        <a:effectLst/>
                        <a:latin typeface="Cambria Math" panose="02040503050406030204" pitchFamily="18" charset="0"/>
                      </a:rPr>
                      <m:t>{∥</m:t>
                    </m:r>
                    <m:r>
                      <a:rPr lang="en-GB" sz="2000" i="1" dirty="0" smtClean="0">
                        <a:effectLst/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GB" sz="2000" i="1" dirty="0" smtClean="0">
                        <a:effectLst/>
                        <a:latin typeface="Cambria Math" panose="02040503050406030204" pitchFamily="18" charset="0"/>
                      </a:rPr>
                      <m:t>∥ ≤ 1}</m:t>
                    </m:r>
                  </m:oMath>
                </a14:m>
                <a:r>
                  <a:rPr lang="en-GB" sz="2000" dirty="0"/>
                  <a:t>, </a:t>
                </a:r>
                <a:r>
                  <a:rPr lang="en-GB" sz="1800" dirty="0">
                    <a:effectLst/>
                  </a:rPr>
                  <a:t>for some </a:t>
                </a:r>
                <a14:m>
                  <m:oMath xmlns:m="http://schemas.openxmlformats.org/officeDocument/2006/math">
                    <m:r>
                      <a:rPr lang="en-GB" sz="1800" i="1" dirty="0" smtClean="0">
                        <a:effectLst/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sz="1800" i="1" dirty="0" smtClean="0">
                        <a:effectLst/>
                        <a:latin typeface="Cambria Math" panose="02040503050406030204" pitchFamily="18" charset="0"/>
                      </a:rPr>
                      <m:t> &gt; 0</m:t>
                    </m:r>
                  </m:oMath>
                </a14:m>
                <a:r>
                  <a:rPr lang="en-GB" sz="1800" dirty="0">
                    <a:effectLst/>
                  </a:rPr>
                  <a:t>. Here, </a:t>
                </a:r>
                <a14:m>
                  <m:oMath xmlns:m="http://schemas.openxmlformats.org/officeDocument/2006/math">
                    <m:r>
                      <a:rPr lang="en-GB" sz="1800" i="1" dirty="0" smtClean="0">
                        <a:effectLst/>
                        <a:latin typeface="Cambria Math" panose="02040503050406030204" pitchFamily="18" charset="0"/>
                      </a:rPr>
                      <m:t>∥·∥</m:t>
                    </m:r>
                  </m:oMath>
                </a14:m>
                <a:r>
                  <a:rPr lang="en-GB" sz="1800" dirty="0">
                    <a:effectLst/>
                  </a:rPr>
                  <a:t> denotes the Euclidean norm </a:t>
                </a:r>
                <a:endParaRPr lang="en-GB" dirty="0"/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GB" sz="2000" i="1" dirty="0" smtClean="0">
                        <a:effectLst/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GB" sz="2000" i="1" dirty="0" smtClean="0">
                        <a:effectLst/>
                        <a:latin typeface="Cambria Math" panose="02040503050406030204" pitchFamily="18" charset="0"/>
                      </a:rPr>
                      <m:t> (</m:t>
                    </m:r>
                    <m:r>
                      <a:rPr lang="en-GB" sz="2000" i="1" dirty="0" smtClean="0">
                        <a:effectLst/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000" b="0" i="1" dirty="0" smtClean="0">
                        <a:effectLst/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2000" b="0" i="1" dirty="0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2000" i="1" dirty="0" smtClean="0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i="1" dirty="0">
                            <a:latin typeface="Cambria Math" panose="02040503050406030204" pitchFamily="18" charset="0"/>
                          </a:rPr>
                          <m:t>∥</m:t>
                        </m:r>
                        <m:r>
                          <a:rPr lang="en-GB" sz="2000" i="1" dirty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GB" sz="2000" i="1" dirty="0">
                            <a:latin typeface="Cambria Math" panose="02040503050406030204" pitchFamily="18" charset="0"/>
                          </a:rPr>
                          <m:t>∥</m:t>
                        </m:r>
                      </m:e>
                      <m:sup>
                        <m:r>
                          <a:rPr lang="en-US" sz="2000" b="0" i="1" dirty="0" smtClean="0">
                            <a:effectLst/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0" i="1" dirty="0" smtClean="0">
                            <a:effectLst/>
                            <a:latin typeface="Cambria Math" panose="02040503050406030204" pitchFamily="18" charset="0"/>
                          </a:rPr>
                          <m:t>𝑎</m:t>
                        </m:r>
                      </m:sup>
                    </m:sSup>
                    <m:sSubSup>
                      <m:sSubSupPr>
                        <m:ctrlPr>
                          <a:rPr lang="en-GB" sz="2000" i="1" dirty="0" smtClean="0">
                            <a:effectLst/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GB" sz="20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GB" sz="2000" i="1" dirty="0">
                                <a:latin typeface="Cambria Math" panose="02040503050406030204" pitchFamily="18" charset="0"/>
                              </a:rPr>
                              <m:t>∥</m:t>
                            </m:r>
                            <m:r>
                              <a:rPr lang="en-GB" sz="2000" i="1" dirty="0">
                                <a:latin typeface="Cambria Math" panose="02040503050406030204" pitchFamily="18" charset="0"/>
                              </a:rPr>
                              <m:t>𝑢</m:t>
                            </m:r>
                            <m:r>
                              <a:rPr lang="en-GB" sz="2000" i="1" dirty="0">
                                <a:latin typeface="Cambria Math" panose="02040503050406030204" pitchFamily="18" charset="0"/>
                              </a:rPr>
                              <m:t>∥</m:t>
                            </m:r>
                          </m:e>
                        </m:d>
                      </m:e>
                      <m:sub>
                        <m:r>
                          <a:rPr lang="en-US" sz="2000" b="0" i="1" dirty="0" smtClean="0">
                            <a:effectLst/>
                            <a:latin typeface="Cambria Math" panose="02040503050406030204" pitchFamily="18" charset="0"/>
                          </a:rPr>
                          <m:t>+</m:t>
                        </m:r>
                      </m:sub>
                      <m:sup>
                        <m:r>
                          <a:rPr lang="en-US" sz="2000" b="0" i="1" dirty="0" smtClean="0">
                            <a:effectLst/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GB" sz="2400" dirty="0"/>
                  <a:t>, </a:t>
                </a:r>
                <a:r>
                  <a:rPr lang="en-GB" sz="1800" dirty="0">
                    <a:effectLst/>
                  </a:rPr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800" i="1" dirty="0" smtClean="0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]</m:t>
                        </m:r>
                      </m:e>
                      <m:sub>
                        <m:r>
                          <a:rPr lang="en-US" sz="1800" b="0" i="1" dirty="0" smtClean="0">
                            <a:effectLst/>
                            <a:latin typeface="Cambria Math" panose="02040503050406030204" pitchFamily="18" charset="0"/>
                          </a:rPr>
                          <m:t>+</m:t>
                        </m:r>
                      </m:sub>
                    </m:sSub>
                    <m:r>
                      <a:rPr lang="en-GB" sz="1800" i="1" dirty="0" smtClean="0">
                        <a:effectLst/>
                        <a:latin typeface="Cambria Math" panose="02040503050406030204" pitchFamily="18" charset="0"/>
                      </a:rPr>
                      <m:t> = </m:t>
                    </m:r>
                    <m:r>
                      <m:rPr>
                        <m:sty m:val="p"/>
                      </m:rPr>
                      <a:rPr lang="en-GB" sz="1800" i="1" dirty="0" smtClean="0">
                        <a:effectLst/>
                        <a:latin typeface="Cambria Math" panose="02040503050406030204" pitchFamily="18" charset="0"/>
                      </a:rPr>
                      <m:t>max</m:t>
                    </m:r>
                    <m:r>
                      <a:rPr lang="en-GB" sz="1800" i="1" dirty="0" smtClean="0">
                        <a:effectLst/>
                        <a:latin typeface="Cambria Math" panose="02040503050406030204" pitchFamily="18" charset="0"/>
                      </a:rPr>
                      <m:t>⁡{</m:t>
                    </m:r>
                    <m:r>
                      <a:rPr lang="en-GB" sz="1800" i="1" dirty="0" smtClean="0">
                        <a:effectLst/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GB" sz="1800" i="1" dirty="0" smtClean="0">
                        <a:effectLst/>
                        <a:latin typeface="Cambria Math" panose="02040503050406030204" pitchFamily="18" charset="0"/>
                      </a:rPr>
                      <m:t>, 0} </m:t>
                    </m:r>
                  </m:oMath>
                </a14:m>
                <a:endParaRPr lang="en-GB" sz="2400" dirty="0"/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GB" sz="2000" i="1" dirty="0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GB" sz="2000" i="1" dirty="0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GB" sz="20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i="1" dirty="0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en-GB" sz="2000" i="1" dirty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20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i="1" dirty="0">
                            <a:latin typeface="Cambria Math" panose="02040503050406030204" pitchFamily="18" charset="0"/>
                          </a:rPr>
                          <m:t>∥</m:t>
                        </m:r>
                        <m:r>
                          <a:rPr lang="en-GB" sz="2000" i="1" dirty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GB" sz="2000" i="1" dirty="0">
                            <a:latin typeface="Cambria Math" panose="02040503050406030204" pitchFamily="18" charset="0"/>
                          </a:rPr>
                          <m:t>∥</m:t>
                        </m:r>
                      </m:e>
                      <m:sup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𝑎</m:t>
                        </m:r>
                      </m:sup>
                    </m:sSup>
                    <m:r>
                      <a:rPr lang="en-GB" sz="2000" i="1" dirty="0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GB" sz="20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GB" sz="2000" i="1" dirty="0">
                            <a:latin typeface="Cambria Math" panose="02040503050406030204" pitchFamily="18" charset="0"/>
                          </a:rPr>
                          <m:t>cos</m:t>
                        </m:r>
                      </m:e>
                      <m:sup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d>
                      <m:dPr>
                        <m:ctrlPr>
                          <a:rPr lang="en-GB" sz="20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l-GR" sz="2000" i="1" dirty="0" smtClean="0">
                            <a:latin typeface="Cambria Math" panose="02040503050406030204" pitchFamily="18" charset="0"/>
                          </a:rPr>
                          <m:t>𝜋</m:t>
                        </m:r>
                        <m:f>
                          <m:fPr>
                            <m:ctrlPr>
                              <a:rPr lang="el-GR" sz="2000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l-GR" sz="2000" i="1" dirty="0">
                                <a:latin typeface="Cambria Math" panose="02040503050406030204" pitchFamily="18" charset="0"/>
                              </a:rPr>
                              <m:t>∥</m:t>
                            </m:r>
                            <m:r>
                              <a:rPr lang="en-GB" sz="2000" i="1" dirty="0">
                                <a:latin typeface="Cambria Math" panose="02040503050406030204" pitchFamily="18" charset="0"/>
                              </a:rPr>
                              <m:t>𝑢</m:t>
                            </m:r>
                            <m:r>
                              <a:rPr lang="en-GB" sz="2000" i="1" dirty="0">
                                <a:latin typeface="Cambria Math" panose="02040503050406030204" pitchFamily="18" charset="0"/>
                              </a:rPr>
                              <m:t>∥</m:t>
                            </m:r>
                          </m:num>
                          <m:den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m:rPr>
                        <m:sty m:val="p"/>
                      </m:rPr>
                      <a:rPr lang="el-GR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Ι</m:t>
                    </m:r>
                    <m:d>
                      <m:dPr>
                        <m:begChr m:val="{"/>
                        <m:endChr m:val="}"/>
                        <m:ctrlPr>
                          <a:rPr lang="en-GB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i="1" dirty="0">
                            <a:latin typeface="Cambria Math" panose="02040503050406030204" pitchFamily="18" charset="0"/>
                          </a:rPr>
                          <m:t>∥</m:t>
                        </m:r>
                        <m:r>
                          <a:rPr lang="en-GB" sz="2000" i="1" dirty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GB" sz="2000" i="1" dirty="0">
                            <a:latin typeface="Cambria Math" panose="02040503050406030204" pitchFamily="18" charset="0"/>
                          </a:rPr>
                          <m:t>∥ ≤ 1</m:t>
                        </m:r>
                      </m:e>
                    </m:d>
                  </m:oMath>
                </a14:m>
                <a:endParaRPr lang="en-US" sz="2000" dirty="0"/>
              </a:p>
              <a:p>
                <a:pPr>
                  <a:lnSpc>
                    <a:spcPct val="150000"/>
                  </a:lnSpc>
                </a:pPr>
                <a:r>
                  <a:rPr lang="en-GB" sz="1800" dirty="0">
                    <a:effectLst/>
                  </a:rPr>
                  <a:t>Also, </a:t>
                </a:r>
                <a14:m>
                  <m:oMath xmlns:m="http://schemas.openxmlformats.org/officeDocument/2006/math">
                    <m:r>
                      <a:rPr lang="en-GB" sz="1800" i="1" dirty="0" smtClean="0">
                        <a:effectLst/>
                        <a:latin typeface="Cambria Math" panose="02040503050406030204" pitchFamily="18" charset="0"/>
                      </a:rPr>
                      <m:t>∥·∥ </m:t>
                    </m:r>
                  </m:oMath>
                </a14:m>
                <a:r>
                  <a:rPr lang="en-GB" sz="1800" dirty="0">
                    <a:effectLst/>
                  </a:rPr>
                  <a:t>can be any norm 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80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sz="1800" b="0" i="1" smtClean="0">
                            <a:effectLst/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GB" sz="1800" dirty="0">
                    <a:effectLst/>
                  </a:rPr>
                  <a:t>, not necessarily the Euclidean norm. </a:t>
                </a:r>
                <a:endParaRPr lang="en-GB" sz="2000" dirty="0"/>
              </a:p>
              <a:p>
                <a:pPr>
                  <a:lnSpc>
                    <a:spcPct val="150000"/>
                  </a:lnSpc>
                </a:pPr>
                <a:endParaRPr lang="en-GB" sz="2000" dirty="0"/>
              </a:p>
              <a:p>
                <a:pPr marL="0" indent="0">
                  <a:buNone/>
                </a:pPr>
                <a:endParaRPr lang="en-GB" sz="2400" dirty="0"/>
              </a:p>
            </p:txBody>
          </p:sp>
        </mc:Choice>
        <mc:Fallback xmlns="">
          <p:sp>
            <p:nvSpPr>
              <p:cNvPr id="17" name="Content Placeholder 2">
                <a:extLst>
                  <a:ext uri="{FF2B5EF4-FFF2-40B4-BE49-F238E27FC236}">
                    <a16:creationId xmlns:a16="http://schemas.microsoft.com/office/drawing/2014/main" id="{A4706EBC-A389-32C1-ED72-C6B5DED49CE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04163" y="1412875"/>
                <a:ext cx="5256000" cy="4860000"/>
              </a:xfrm>
              <a:blipFill>
                <a:blip r:embed="rId3"/>
                <a:stretch>
                  <a:fillRect l="-2651" r="-26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A365A3-06AE-BEE9-A022-A3C983577E4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473692" y="6522444"/>
            <a:ext cx="612000" cy="21600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68EF82BE-DF56-4719-B180-C3B0D509F71F}" type="datetime1">
              <a:rPr lang="de-CH" noProof="0" smtClean="0"/>
              <a:pPr>
                <a:spcAft>
                  <a:spcPts val="600"/>
                </a:spcAft>
              </a:pPr>
              <a:t>20.03.24</a:t>
            </a:fld>
            <a:endParaRPr lang="de-CH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1B6258-3FA9-75F5-8529-AC8CE188A3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71700" y="6522444"/>
            <a:ext cx="5400000" cy="21600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de-DE" noProof="0" dirty="0"/>
              <a:t>Omar Mezghani</a:t>
            </a:r>
            <a:endParaRPr lang="de-CH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8EA813-CC12-CB30-2059-E0B76BB72A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37585" y="6522444"/>
            <a:ext cx="322577" cy="21600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5ACA52AF-F19D-405C-AD5F-7D94B96A5CC3}" type="slidenum">
              <a:rPr lang="de-CH" noProof="0" smtClean="0"/>
              <a:pPr>
                <a:spcAft>
                  <a:spcPts val="600"/>
                </a:spcAft>
              </a:pPr>
              <a:t>11</a:t>
            </a:fld>
            <a:endParaRPr lang="de-CH" noProof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C8349D5-1ABF-A69B-EC97-03C0CE339D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6356" y="1695288"/>
            <a:ext cx="5256000" cy="346742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F1C15CA-0A97-0108-B0CF-9D2EC4D5B955}"/>
                  </a:ext>
                </a:extLst>
              </p:cNvPr>
              <p:cNvSpPr txBox="1"/>
              <p:nvPr/>
            </p:nvSpPr>
            <p:spPr>
              <a:xfrm>
                <a:off x="1298746" y="5162712"/>
                <a:ext cx="30296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800" i="1" dirty="0" smtClean="0">
                          <a:effectLst/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en-GB" sz="1800" i="1" dirty="0" smtClean="0">
                          <a:effectLst/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n-GB" sz="1800" i="1" dirty="0" smtClean="0">
                          <a:effectLst/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1800" b="0" i="1" dirty="0" smtClean="0">
                          <a:effectLst/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1800" b="0" i="1" dirty="0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1800" i="1" dirty="0" smtClean="0">
                              <a:effectLst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800" i="1" dirty="0">
                              <a:latin typeface="Cambria Math" panose="02040503050406030204" pitchFamily="18" charset="0"/>
                            </a:rPr>
                            <m:t>∥</m:t>
                          </m:r>
                          <m:r>
                            <a:rPr lang="en-GB" sz="1800" i="1" dirty="0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GB" sz="1800" i="1" dirty="0">
                              <a:latin typeface="Cambria Math" panose="02040503050406030204" pitchFamily="18" charset="0"/>
                            </a:rPr>
                            <m:t>∥</m:t>
                          </m:r>
                        </m:e>
                        <m:sup>
                          <m:r>
                            <a:rPr lang="en-US" sz="1800" b="0" i="1" dirty="0" smtClean="0">
                              <a:effectLst/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800" b="0" i="1" dirty="0" smtClean="0">
                              <a:effectLst/>
                              <a:latin typeface="Cambria Math" panose="02040503050406030204" pitchFamily="18" charset="0"/>
                            </a:rPr>
                            <m:t>𝑎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el-GR" sz="1800" i="1" dirty="0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Ι</m:t>
                      </m:r>
                      <m:r>
                        <a:rPr lang="en-GB" sz="1800" i="1" dirty="0" smtClean="0">
                          <a:effectLst/>
                          <a:latin typeface="Cambria Math" panose="02040503050406030204" pitchFamily="18" charset="0"/>
                        </a:rPr>
                        <m:t>{∥</m:t>
                      </m:r>
                      <m:r>
                        <a:rPr lang="en-GB" sz="1800" i="1" dirty="0" smtClean="0">
                          <a:effectLst/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GB" sz="1800" i="1" dirty="0" smtClean="0">
                          <a:effectLst/>
                          <a:latin typeface="Cambria Math" panose="02040503050406030204" pitchFamily="18" charset="0"/>
                        </a:rPr>
                        <m:t>∥ ≤ 1}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F1C15CA-0A97-0108-B0CF-9D2EC4D5B9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8746" y="5162712"/>
                <a:ext cx="3029676" cy="369332"/>
              </a:xfrm>
              <a:prstGeom prst="rect">
                <a:avLst/>
              </a:prstGeom>
              <a:blipFill>
                <a:blip r:embed="rId5"/>
                <a:stretch>
                  <a:fillRect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290551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A365A3-06AE-BEE9-A022-A3C983577E4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473692" y="6522444"/>
            <a:ext cx="612000" cy="21600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68EF82BE-DF56-4719-B180-C3B0D509F71F}" type="datetime1">
              <a:rPr lang="de-CH" noProof="0" smtClean="0"/>
              <a:pPr>
                <a:spcAft>
                  <a:spcPts val="600"/>
                </a:spcAft>
              </a:pPr>
              <a:t>20.03.24</a:t>
            </a:fld>
            <a:endParaRPr lang="de-CH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1B6258-3FA9-75F5-8529-AC8CE188A3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71700" y="6522444"/>
            <a:ext cx="5400000" cy="21600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de-DE" noProof="0" dirty="0"/>
              <a:t>Omar Mezghani</a:t>
            </a:r>
            <a:endParaRPr lang="de-CH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8EA813-CC12-CB30-2059-E0B76BB72A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37585" y="6522444"/>
            <a:ext cx="322577" cy="21600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5ACA52AF-F19D-405C-AD5F-7D94B96A5CC3}" type="slidenum">
              <a:rPr lang="de-CH" noProof="0" smtClean="0"/>
              <a:pPr>
                <a:spcAft>
                  <a:spcPts val="600"/>
                </a:spcAft>
              </a:pPr>
              <a:t>12</a:t>
            </a:fld>
            <a:endParaRPr lang="de-CH" noProof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449459A-A62F-3959-8D6D-2C39EACE9E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3675" y="1994272"/>
            <a:ext cx="3888325" cy="256515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B74F661-3EFE-B0B2-2587-6FF0F1987F45}"/>
                  </a:ext>
                </a:extLst>
              </p:cNvPr>
              <p:cNvSpPr txBox="1"/>
              <p:nvPr/>
            </p:nvSpPr>
            <p:spPr>
              <a:xfrm>
                <a:off x="8958854" y="4690849"/>
                <a:ext cx="30296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800" i="1" dirty="0" smtClean="0">
                          <a:effectLst/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en-GB" sz="1800" i="1" dirty="0" smtClean="0">
                          <a:effectLst/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n-GB" sz="1800" i="1" dirty="0" smtClean="0">
                          <a:effectLst/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1800" b="0" i="1" dirty="0" smtClean="0">
                          <a:effectLst/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1800" b="0" i="1" dirty="0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1800" i="1" dirty="0" smtClean="0">
                              <a:effectLst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800" i="1" dirty="0">
                              <a:latin typeface="Cambria Math" panose="02040503050406030204" pitchFamily="18" charset="0"/>
                            </a:rPr>
                            <m:t>∥</m:t>
                          </m:r>
                          <m:r>
                            <a:rPr lang="en-GB" sz="1800" i="1" dirty="0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GB" sz="1800" i="1" dirty="0">
                              <a:latin typeface="Cambria Math" panose="02040503050406030204" pitchFamily="18" charset="0"/>
                            </a:rPr>
                            <m:t>∥</m:t>
                          </m:r>
                        </m:e>
                        <m:sup>
                          <m:r>
                            <a:rPr lang="en-US" sz="1800" b="0" i="1" dirty="0" smtClean="0">
                              <a:effectLst/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800" b="0" i="1" dirty="0" smtClean="0">
                              <a:effectLst/>
                              <a:latin typeface="Cambria Math" panose="02040503050406030204" pitchFamily="18" charset="0"/>
                            </a:rPr>
                            <m:t>𝑎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el-GR" sz="1800" i="1" dirty="0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Ι</m:t>
                      </m:r>
                      <m:r>
                        <a:rPr lang="en-GB" sz="1800" i="1" dirty="0" smtClean="0">
                          <a:effectLst/>
                          <a:latin typeface="Cambria Math" panose="02040503050406030204" pitchFamily="18" charset="0"/>
                        </a:rPr>
                        <m:t>{∥</m:t>
                      </m:r>
                      <m:r>
                        <a:rPr lang="en-GB" sz="1800" i="1" dirty="0" smtClean="0">
                          <a:effectLst/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GB" sz="1800" i="1" dirty="0" smtClean="0">
                          <a:effectLst/>
                          <a:latin typeface="Cambria Math" panose="02040503050406030204" pitchFamily="18" charset="0"/>
                        </a:rPr>
                        <m:t>∥ ≤ 1}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B74F661-3EFE-B0B2-2587-6FF0F1987F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58854" y="4690849"/>
                <a:ext cx="3029676" cy="369332"/>
              </a:xfrm>
              <a:prstGeom prst="rect">
                <a:avLst/>
              </a:prstGeom>
              <a:blipFill>
                <a:blip r:embed="rId4"/>
                <a:stretch>
                  <a:fillRect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>
            <a:extLst>
              <a:ext uri="{FF2B5EF4-FFF2-40B4-BE49-F238E27FC236}">
                <a16:creationId xmlns:a16="http://schemas.microsoft.com/office/drawing/2014/main" id="{DCED7766-29BF-24A9-E68D-E2C589F1A33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51837" y="2020772"/>
            <a:ext cx="3888325" cy="253865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B4EE59C-5FF2-2A31-335A-20A20E880551}"/>
                  </a:ext>
                </a:extLst>
              </p:cNvPr>
              <p:cNvSpPr txBox="1"/>
              <p:nvPr/>
            </p:nvSpPr>
            <p:spPr>
              <a:xfrm>
                <a:off x="4871700" y="4690849"/>
                <a:ext cx="295234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800" i="1" dirty="0" smtClean="0">
                          <a:effectLst/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en-GB" sz="1800" i="1" dirty="0" smtClean="0">
                          <a:effectLst/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n-GB" sz="1800" i="1" dirty="0" smtClean="0">
                          <a:effectLst/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1800" b="0" i="1" dirty="0" smtClean="0">
                          <a:effectLst/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1800" b="0" i="1" dirty="0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1800" i="1" dirty="0" smtClean="0">
                              <a:effectLst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800" i="1" dirty="0">
                              <a:latin typeface="Cambria Math" panose="02040503050406030204" pitchFamily="18" charset="0"/>
                            </a:rPr>
                            <m:t>∥</m:t>
                          </m:r>
                          <m:r>
                            <a:rPr lang="en-GB" sz="1800" i="1" dirty="0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GB" sz="1800" i="1" dirty="0">
                              <a:latin typeface="Cambria Math" panose="02040503050406030204" pitchFamily="18" charset="0"/>
                            </a:rPr>
                            <m:t>∥</m:t>
                          </m:r>
                        </m:e>
                        <m:sup>
                          <m:r>
                            <a:rPr lang="en-US" sz="1800" b="0" i="1" dirty="0" smtClean="0">
                              <a:effectLst/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800" b="0" i="1" dirty="0" smtClean="0">
                              <a:effectLst/>
                              <a:latin typeface="Cambria Math" panose="02040503050406030204" pitchFamily="18" charset="0"/>
                            </a:rPr>
                            <m:t>𝑎</m:t>
                          </m:r>
                        </m:sup>
                      </m:sSup>
                      <m:sSubSup>
                        <m:sSubSupPr>
                          <m:ctrlPr>
                            <a:rPr lang="en-GB" sz="1800" i="1" dirty="0" smtClean="0">
                              <a:effectLst/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GB" sz="18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i="1" dirty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GB" sz="1800" i="1" dirty="0">
                                  <a:latin typeface="Cambria Math" panose="02040503050406030204" pitchFamily="18" charset="0"/>
                                </a:rPr>
                                <m:t>∥</m:t>
                              </m:r>
                              <m:r>
                                <a:rPr lang="en-GB" sz="1800" i="1" dirty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  <m:r>
                                <a:rPr lang="en-GB" sz="1800" i="1" dirty="0">
                                  <a:latin typeface="Cambria Math" panose="02040503050406030204" pitchFamily="18" charset="0"/>
                                </a:rPr>
                                <m:t>∥</m:t>
                              </m:r>
                            </m:e>
                          </m:d>
                        </m:e>
                        <m:sub>
                          <m:r>
                            <a:rPr lang="en-US" sz="1800" b="0" i="1" dirty="0" smtClean="0">
                              <a:effectLst/>
                              <a:latin typeface="Cambria Math" panose="02040503050406030204" pitchFamily="18" charset="0"/>
                            </a:rPr>
                            <m:t>+</m:t>
                          </m:r>
                        </m:sub>
                        <m:sup>
                          <m:r>
                            <a:rPr lang="en-US" sz="1800" b="0" i="1" dirty="0" smtClean="0">
                              <a:effectLst/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B4EE59C-5FF2-2A31-335A-20A20E8805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1700" y="4690849"/>
                <a:ext cx="2952347" cy="369332"/>
              </a:xfrm>
              <a:prstGeom prst="rect">
                <a:avLst/>
              </a:prstGeom>
              <a:blipFill>
                <a:blip r:embed="rId6"/>
                <a:stretch>
                  <a:fillRect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1931D62-40F2-A5F7-4C46-30F1538F3D02}"/>
                  </a:ext>
                </a:extLst>
              </p:cNvPr>
              <p:cNvSpPr txBox="1"/>
              <p:nvPr/>
            </p:nvSpPr>
            <p:spPr>
              <a:xfrm>
                <a:off x="0" y="4567129"/>
                <a:ext cx="4482958" cy="61677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800" i="1" dirty="0" smtClean="0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en-GB" sz="1800" i="1" dirty="0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GB" sz="18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800" i="1" dirty="0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d>
                      <m:r>
                        <a:rPr lang="en-GB" sz="1800" i="1" dirty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1800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800" i="1" dirty="0">
                              <a:latin typeface="Cambria Math" panose="02040503050406030204" pitchFamily="18" charset="0"/>
                            </a:rPr>
                            <m:t>∥</m:t>
                          </m:r>
                          <m:r>
                            <a:rPr lang="en-GB" sz="1800" i="1" dirty="0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GB" sz="1800" i="1" dirty="0">
                              <a:latin typeface="Cambria Math" panose="02040503050406030204" pitchFamily="18" charset="0"/>
                            </a:rPr>
                            <m:t>∥</m:t>
                          </m:r>
                        </m:e>
                        <m:sup>
                          <m:r>
                            <a:rPr lang="en-US" sz="1800" i="1" dirty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800" i="1" dirty="0">
                              <a:latin typeface="Cambria Math" panose="02040503050406030204" pitchFamily="18" charset="0"/>
                            </a:rPr>
                            <m:t>𝑎</m:t>
                          </m:r>
                        </m:sup>
                      </m:sSup>
                      <m:r>
                        <a:rPr lang="en-GB" sz="1800" i="1" dirty="0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GB" sz="180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GB" sz="1800" i="1" dirty="0">
                              <a:latin typeface="Cambria Math" panose="02040503050406030204" pitchFamily="18" charset="0"/>
                            </a:rPr>
                            <m:t>cos</m:t>
                          </m:r>
                        </m:e>
                        <m:sup>
                          <m:r>
                            <a:rPr lang="en-US" sz="18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en-GB" sz="18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l-GR" sz="1800" i="1" dirty="0" smtClean="0">
                              <a:latin typeface="Cambria Math" panose="02040503050406030204" pitchFamily="18" charset="0"/>
                            </a:rPr>
                            <m:t>𝜋</m:t>
                          </m:r>
                          <m:f>
                            <m:fPr>
                              <m:ctrlPr>
                                <a:rPr lang="el-GR" sz="1800" i="1" dirty="0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l-GR" sz="1800" i="1" dirty="0">
                                  <a:latin typeface="Cambria Math" panose="02040503050406030204" pitchFamily="18" charset="0"/>
                                </a:rPr>
                                <m:t>∥</m:t>
                              </m:r>
                              <m:r>
                                <a:rPr lang="en-GB" sz="1800" i="1" dirty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  <m:r>
                                <a:rPr lang="en-GB" sz="1800" i="1" dirty="0">
                                  <a:latin typeface="Cambria Math" panose="02040503050406030204" pitchFamily="18" charset="0"/>
                                </a:rPr>
                                <m:t>∥</m:t>
                              </m:r>
                            </m:num>
                            <m:den>
                              <m:r>
                                <a:rPr lang="en-US" sz="1800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m:rPr>
                          <m:sty m:val="p"/>
                        </m:rPr>
                        <a:rPr lang="el-GR" sz="18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Ι</m:t>
                      </m:r>
                      <m:d>
                        <m:dPr>
                          <m:begChr m:val="{"/>
                          <m:endChr m:val="}"/>
                          <m:ctrlPr>
                            <a:rPr lang="en-GB" sz="18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800" i="1" dirty="0">
                              <a:latin typeface="Cambria Math" panose="02040503050406030204" pitchFamily="18" charset="0"/>
                            </a:rPr>
                            <m:t>∥</m:t>
                          </m:r>
                          <m:r>
                            <a:rPr lang="en-GB" sz="1800" i="1" dirty="0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GB" sz="1800" i="1" dirty="0">
                              <a:latin typeface="Cambria Math" panose="02040503050406030204" pitchFamily="18" charset="0"/>
                            </a:rPr>
                            <m:t>∥ ≤ 1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1931D62-40F2-A5F7-4C46-30F1538F3D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67129"/>
                <a:ext cx="4482958" cy="616772"/>
              </a:xfrm>
              <a:prstGeom prst="rect">
                <a:avLst/>
              </a:prstGeom>
              <a:blipFill>
                <a:blip r:embed="rId7"/>
                <a:stretch>
                  <a:fillRect b="-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14">
            <a:extLst>
              <a:ext uri="{FF2B5EF4-FFF2-40B4-BE49-F238E27FC236}">
                <a16:creationId xmlns:a16="http://schemas.microsoft.com/office/drawing/2014/main" id="{0BBEFCEB-CCBB-6694-AEE2-8FB22EEF394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470" y="2028470"/>
            <a:ext cx="3912427" cy="2538659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CA2E56C9-0785-D042-DCE8-2DFB660125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37" y="260351"/>
            <a:ext cx="10728325" cy="900000"/>
          </a:xfrm>
        </p:spPr>
        <p:txBody>
          <a:bodyPr/>
          <a:lstStyle/>
          <a:p>
            <a:r>
              <a:rPr lang="en-US" b="1" dirty="0">
                <a:solidFill>
                  <a:schemeClr val="accent1"/>
                </a:solidFill>
              </a:rPr>
              <a:t>Illustration</a:t>
            </a:r>
          </a:p>
        </p:txBody>
      </p:sp>
    </p:spTree>
    <p:extLst>
      <p:ext uri="{BB962C8B-B14F-4D97-AF65-F5344CB8AC3E}">
        <p14:creationId xmlns:p14="http://schemas.microsoft.com/office/powerpoint/2010/main" val="11663913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6AB97B-8708-05FC-79E6-405E31D9C4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/>
                </a:solidFill>
              </a:rPr>
              <a:t>Illustration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060613-9F29-A357-7334-05471B910F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782B2-018B-4FD3-AD95-2F64EDE0E9D6}" type="datetime1">
              <a:rPr lang="de-CH" noProof="0" smtClean="0"/>
              <a:t>20.03.24</a:t>
            </a:fld>
            <a:endParaRPr lang="de-CH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1892F5-F4AB-B1AE-F53B-CF3C0470A3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noProof="0"/>
              <a:t>Organisationseinheit verbal</a:t>
            </a:r>
            <a:endParaRPr lang="de-CH" noProof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33ED2D-988C-4FA1-73D6-751E06CF8C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A52AF-F19D-405C-AD5F-7D94B96A5CC3}" type="slidenum">
              <a:rPr lang="de-CH" noProof="0" smtClean="0"/>
              <a:t>13</a:t>
            </a:fld>
            <a:endParaRPr lang="de-CH" noProof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4B83269-0F1E-F8C4-3BC9-5522BF8360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4182" y="1322884"/>
            <a:ext cx="4903634" cy="4212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9994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C3A567AD-B458-4473-03F0-CE3BF1F74F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37" y="260351"/>
            <a:ext cx="10728325" cy="900000"/>
          </a:xfrm>
        </p:spPr>
        <p:txBody>
          <a:bodyPr anchor="t">
            <a:normAutofit/>
          </a:bodyPr>
          <a:lstStyle/>
          <a:p>
            <a:r>
              <a:rPr lang="en-GB" b="1" i="0" u="none" strike="noStrike" dirty="0">
                <a:solidFill>
                  <a:srgbClr val="215CAF"/>
                </a:solidFill>
                <a:effectLst/>
              </a:rPr>
              <a:t>Review of Prior Work</a:t>
            </a:r>
            <a:br>
              <a:rPr lang="en-GB" b="1" i="0" u="none" strike="noStrike" dirty="0">
                <a:solidFill>
                  <a:srgbClr val="215CAF"/>
                </a:solidFill>
                <a:effectLst/>
              </a:rPr>
            </a:br>
            <a:endParaRPr lang="en-US" dirty="0">
              <a:solidFill>
                <a:srgbClr val="215CAF"/>
              </a:solidFill>
            </a:endParaRP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80EB8179-B87D-CA22-AA45-36670C7B2D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04163" y="1412875"/>
            <a:ext cx="5256000" cy="48600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GB" b="0" i="0" u="none" strike="noStrike" dirty="0">
                <a:effectLst/>
              </a:rPr>
              <a:t>The 1-NN classifier interpolates the training data. </a:t>
            </a:r>
          </a:p>
          <a:p>
            <a:pPr>
              <a:lnSpc>
                <a:spcPct val="150000"/>
              </a:lnSpc>
            </a:pPr>
            <a:r>
              <a:rPr lang="en-GB" b="0" i="0" u="none" strike="noStrike" dirty="0">
                <a:effectLst/>
              </a:rPr>
              <a:t>Consistency in k-NN classifiers requires increasing k with the sample size n, moving away from pure interpolation.</a:t>
            </a:r>
          </a:p>
          <a:p>
            <a:pPr>
              <a:lnSpc>
                <a:spcPct val="150000"/>
              </a:lnSpc>
            </a:pPr>
            <a:r>
              <a:rPr lang="en-GB" b="0" i="0" u="none" strike="noStrike" dirty="0">
                <a:effectLst/>
              </a:rPr>
              <a:t>Prior research has explored singular kernels for data interpolation, noting their potential despite a lack of finite-sample guarantees. </a:t>
            </a:r>
          </a:p>
          <a:p>
            <a:pPr>
              <a:lnSpc>
                <a:spcPct val="150000"/>
              </a:lnSpc>
            </a:pPr>
            <a:r>
              <a:rPr lang="en-GB" i="0" u="none" strike="noStrike" dirty="0">
                <a:effectLst/>
              </a:rPr>
              <a:t>Non-Asymptotic Rates and Suboptimality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A365A3-06AE-BEE9-A022-A3C983577E4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473692" y="6522444"/>
            <a:ext cx="612000" cy="21600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68EF82BE-DF56-4719-B180-C3B0D509F71F}" type="datetime1">
              <a:rPr lang="de-CH" noProof="0" smtClean="0"/>
              <a:pPr>
                <a:spcAft>
                  <a:spcPts val="600"/>
                </a:spcAft>
              </a:pPr>
              <a:t>20.03.24</a:t>
            </a:fld>
            <a:endParaRPr lang="de-CH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1B6258-3FA9-75F5-8529-AC8CE188A3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71700" y="6522444"/>
            <a:ext cx="5400000" cy="21600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de-DE" noProof="0" dirty="0"/>
              <a:t>Omar Mezghani</a:t>
            </a:r>
            <a:endParaRPr lang="de-CH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8EA813-CC12-CB30-2059-E0B76BB72A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37585" y="6522444"/>
            <a:ext cx="322577" cy="21600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5ACA52AF-F19D-405C-AD5F-7D94B96A5CC3}" type="slidenum">
              <a:rPr lang="de-CH" noProof="0" smtClean="0"/>
              <a:pPr>
                <a:spcAft>
                  <a:spcPts val="600"/>
                </a:spcAft>
              </a:pPr>
              <a:t>14</a:t>
            </a:fld>
            <a:endParaRPr lang="de-CH" noProof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6F06E3E-6D57-4DD7-E507-E4CDE0886877}"/>
              </a:ext>
            </a:extLst>
          </p:cNvPr>
          <p:cNvSpPr txBox="1"/>
          <p:nvPr/>
        </p:nvSpPr>
        <p:spPr>
          <a:xfrm>
            <a:off x="4696139" y="1056175"/>
            <a:ext cx="3511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kern="1000" spc="-70" baseline="30000" dirty="0">
                <a:latin typeface="Franklin Gothic Demi Cond" panose="020B0706030402020204" pitchFamily="34" charset="0"/>
                <a:cs typeface="Arial" panose="020B0604020202020204" pitchFamily="34" charset="0"/>
              </a:rPr>
              <a:t>[1]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CCC4ACB-0275-4A5F-1184-3CC6B15E2A48}"/>
              </a:ext>
            </a:extLst>
          </p:cNvPr>
          <p:cNvSpPr txBox="1"/>
          <p:nvPr/>
        </p:nvSpPr>
        <p:spPr>
          <a:xfrm>
            <a:off x="731837" y="6212994"/>
            <a:ext cx="4272595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" dirty="0">
                <a:solidFill>
                  <a:srgbClr val="222222"/>
                </a:solidFill>
                <a:latin typeface="Arial" panose="020B0604020202020204" pitchFamily="34" charset="0"/>
              </a:rPr>
              <a:t>[1] </a:t>
            </a:r>
            <a:r>
              <a:rPr lang="en-GB" sz="6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https://</a:t>
            </a:r>
            <a:r>
              <a:rPr lang="en-GB" sz="6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towardsdatascience.com</a:t>
            </a:r>
            <a:r>
              <a:rPr lang="en-GB" sz="6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/k-nearest-neighbors-k-nn-explained-8959f97a8632</a:t>
            </a:r>
            <a:endParaRPr lang="en-US" sz="6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AAEDAB5-7444-7C7B-D31C-176BEAED94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0777" y="1285135"/>
            <a:ext cx="3973655" cy="211828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455675C-928D-E40B-60FC-4230EECCEA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0775" y="3749064"/>
            <a:ext cx="3973657" cy="2118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6075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C3A567AD-B458-4473-03F0-CE3BF1F74F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37" y="260351"/>
            <a:ext cx="10728325" cy="900000"/>
          </a:xfrm>
        </p:spPr>
        <p:txBody>
          <a:bodyPr/>
          <a:lstStyle/>
          <a:p>
            <a:r>
              <a:rPr lang="en-GB" b="1" dirty="0">
                <a:solidFill>
                  <a:srgbClr val="215CAF"/>
                </a:solidFill>
                <a:effectLst/>
              </a:rPr>
              <a:t>The Nadaraya-Watson estimator for a singular kernel </a:t>
            </a:r>
            <a:endParaRPr lang="en-US" b="1" dirty="0">
              <a:solidFill>
                <a:srgbClr val="215CA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ontent Placeholder 2">
                <a:extLst>
                  <a:ext uri="{FF2B5EF4-FFF2-40B4-BE49-F238E27FC236}">
                    <a16:creationId xmlns:a16="http://schemas.microsoft.com/office/drawing/2014/main" id="{A4706EBC-A389-32C1-ED72-C6B5DED49CE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31837" y="1412875"/>
                <a:ext cx="10728326" cy="4860000"/>
              </a:xfrm>
            </p:spPr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en-GB" sz="1800" dirty="0">
                    <a:effectLst/>
                  </a:rPr>
                  <a:t>We assume that</a:t>
                </a:r>
                <a:r>
                  <a:rPr lang="en-GB" sz="1800" dirty="0">
                    <a:effectLst/>
                    <a:latin typeface="CMR10"/>
                  </a:rPr>
                  <a:t>: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en-GB" dirty="0"/>
                  <a:t>For any </a:t>
                </a:r>
                <a14:m>
                  <m:oMath xmlns:m="http://schemas.openxmlformats.org/officeDocument/2006/math">
                    <m:r>
                      <a:rPr lang="en-GB" i="1" dirty="0" smtClean="0">
                        <a:effectLst/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i="1" dirty="0" smtClean="0">
                        <a:effectLst/>
                        <a:latin typeface="Cambria Math" panose="02040503050406030204" pitchFamily="18" charset="0"/>
                      </a:rPr>
                      <m:t> ∈ </m:t>
                    </m:r>
                    <m:sSup>
                      <m:sSupPr>
                        <m:ctrlPr>
                          <a:rPr lang="en-GB" i="1" dirty="0" smtClean="0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dirty="0" smtClean="0">
                            <a:effectLst/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GB" dirty="0">
                    <a:effectLst/>
                  </a:rPr>
                  <a:t>, the expectation </a:t>
                </a:r>
                <a14:m>
                  <m:oMath xmlns:m="http://schemas.openxmlformats.org/officeDocument/2006/math">
                    <m:r>
                      <a:rPr lang="en-GB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r>
                      <a:rPr lang="en-GB" i="1" dirty="0" smtClean="0">
                        <a:effectLst/>
                        <a:latin typeface="Cambria Math" panose="02040503050406030204" pitchFamily="18" charset="0"/>
                      </a:rPr>
                      <m:t>[</m:t>
                    </m:r>
                    <m:r>
                      <a:rPr lang="en-GB" i="1" dirty="0" smtClean="0">
                        <a:effectLst/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GB" i="1" dirty="0" smtClean="0">
                        <a:effectLst/>
                        <a:latin typeface="Cambria Math" panose="02040503050406030204" pitchFamily="18" charset="0"/>
                      </a:rPr>
                      <m:t> |</m:t>
                    </m:r>
                    <m:r>
                      <a:rPr lang="en-GB" i="1" dirty="0" smtClean="0">
                        <a:effectLst/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i="1" dirty="0" smtClean="0">
                        <a:effectLst/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GB" i="1" dirty="0" smtClean="0">
                        <a:effectLst/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i="1" dirty="0" smtClean="0">
                        <a:effectLst/>
                        <a:latin typeface="Cambria Math" panose="02040503050406030204" pitchFamily="18" charset="0"/>
                      </a:rPr>
                      <m:t>]=</m:t>
                    </m:r>
                    <m:r>
                      <a:rPr lang="en-GB" i="1" dirty="0" smtClean="0">
                        <a:effectLst/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i="1" dirty="0" smtClean="0">
                        <a:effectLst/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i="1" dirty="0" smtClean="0">
                        <a:effectLst/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i="1" dirty="0" smtClean="0">
                        <a:effectLst/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GB" dirty="0"/>
                  <a:t>exists and </a:t>
                </a:r>
                <a14:m>
                  <m:oMath xmlns:m="http://schemas.openxmlformats.org/officeDocument/2006/math">
                    <m:r>
                      <a:rPr lang="en-GB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r>
                      <a:rPr lang="en-GB" i="1" dirty="0" smtClean="0">
                        <a:effectLst/>
                        <a:latin typeface="Cambria Math" panose="02040503050406030204" pitchFamily="18" charset="0"/>
                      </a:rPr>
                      <m:t>[</m:t>
                    </m:r>
                    <m:sSup>
                      <m:sSupPr>
                        <m:ctrlPr>
                          <a:rPr lang="el-GR" i="1" dirty="0" smtClean="0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l-GR" i="1" dirty="0">
                            <a:latin typeface="Cambria Math" panose="02040503050406030204" pitchFamily="18" charset="0"/>
                          </a:rPr>
                          <m:t>𝜉</m:t>
                        </m:r>
                      </m:e>
                      <m:sup>
                        <m:r>
                          <a:rPr lang="en-US" b="0" i="1" dirty="0" smtClean="0">
                            <a:effectLst/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l-GR" i="1" dirty="0" smtClean="0">
                        <a:effectLst/>
                        <a:latin typeface="Cambria Math" panose="02040503050406030204" pitchFamily="18" charset="0"/>
                      </a:rPr>
                      <m:t>|</m:t>
                    </m:r>
                    <m:r>
                      <a:rPr lang="en-GB" i="1" dirty="0" smtClean="0">
                        <a:effectLst/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i="1" dirty="0" smtClean="0">
                        <a:effectLst/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GB" i="1" dirty="0" smtClean="0">
                        <a:effectLst/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i="1" dirty="0" smtClean="0">
                        <a:effectLst/>
                        <a:latin typeface="Cambria Math" panose="02040503050406030204" pitchFamily="18" charset="0"/>
                      </a:rPr>
                      <m:t>] ≤ </m:t>
                    </m:r>
                    <m:sSubSup>
                      <m:sSubSupPr>
                        <m:ctrlPr>
                          <a:rPr lang="el-GR" i="1" dirty="0" smtClean="0">
                            <a:effectLst/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l-GR" i="1" dirty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l-GR" i="1" dirty="0">
                            <a:latin typeface="Cambria Math" panose="02040503050406030204" pitchFamily="18" charset="0"/>
                          </a:rPr>
                          <m:t>𝜉</m:t>
                        </m:r>
                      </m:sub>
                      <m:sup>
                        <m:r>
                          <a:rPr lang="en-US" b="0" i="1" dirty="0" smtClean="0">
                            <a:effectLst/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l-GR" i="1" dirty="0" smtClean="0">
                        <a:effectLst/>
                        <a:latin typeface="Cambria Math" panose="02040503050406030204" pitchFamily="18" charset="0"/>
                      </a:rPr>
                      <m:t> &lt; ∞</m:t>
                    </m:r>
                  </m:oMath>
                </a14:m>
                <a:r>
                  <a:rPr lang="el-GR" dirty="0"/>
                  <a:t>, </a:t>
                </a:r>
                <a:r>
                  <a:rPr lang="en-GB" dirty="0"/>
                  <a:t>where </a:t>
                </a:r>
                <a:endParaRPr lang="en-US" dirty="0"/>
              </a:p>
              <a:p>
                <a:pPr marL="266700" lvl="1" indent="0">
                  <a:lnSpc>
                    <a:spcPct val="150000"/>
                  </a:lnSpc>
                  <a:buNone/>
                </a:pPr>
                <a14:m>
                  <m:oMath xmlns:m="http://schemas.openxmlformats.org/officeDocument/2006/math">
                    <m:r>
                      <a:rPr lang="el-GR" i="1" dirty="0" smtClean="0">
                        <a:effectLst/>
                        <a:latin typeface="Cambria Math" panose="02040503050406030204" pitchFamily="18" charset="0"/>
                      </a:rPr>
                      <m:t>𝜉</m:t>
                    </m:r>
                    <m:r>
                      <a:rPr lang="el-GR" i="1" dirty="0" smtClean="0">
                        <a:effectLst/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i="1" dirty="0" smtClean="0">
                        <a:effectLst/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GB" i="1" dirty="0" smtClean="0">
                        <a:effectLst/>
                        <a:latin typeface="Cambria Math" panose="02040503050406030204" pitchFamily="18" charset="0"/>
                      </a:rPr>
                      <m:t> −</m:t>
                    </m:r>
                    <m:r>
                      <a:rPr lang="en-GB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r>
                      <a:rPr lang="en-GB" i="1" dirty="0" smtClean="0">
                        <a:effectLst/>
                        <a:latin typeface="Cambria Math" panose="02040503050406030204" pitchFamily="18" charset="0"/>
                      </a:rPr>
                      <m:t>[</m:t>
                    </m:r>
                    <m:r>
                      <a:rPr lang="en-GB" i="1" dirty="0" smtClean="0">
                        <a:effectLst/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GB" i="1" dirty="0" smtClean="0">
                        <a:effectLst/>
                        <a:latin typeface="Cambria Math" panose="02040503050406030204" pitchFamily="18" charset="0"/>
                      </a:rPr>
                      <m:t>|</m:t>
                    </m:r>
                    <m:r>
                      <a:rPr lang="en-GB" i="1" dirty="0" smtClean="0">
                        <a:effectLst/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i="1" dirty="0" smtClean="0">
                        <a:effectLst/>
                        <a:latin typeface="Cambria Math" panose="02040503050406030204" pitchFamily="18" charset="0"/>
                      </a:rPr>
                      <m:t>]=</m:t>
                    </m:r>
                    <m:r>
                      <a:rPr lang="en-GB" i="1" dirty="0" smtClean="0">
                        <a:effectLst/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GB" i="1" dirty="0" smtClean="0">
                        <a:effectLst/>
                        <a:latin typeface="Cambria Math" panose="02040503050406030204" pitchFamily="18" charset="0"/>
                      </a:rPr>
                      <m:t> −</m:t>
                    </m:r>
                    <m:r>
                      <a:rPr lang="en-GB" i="1" dirty="0" smtClean="0">
                        <a:effectLst/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i="1" dirty="0" smtClean="0">
                        <a:effectLst/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i="1" dirty="0" smtClean="0">
                        <a:effectLst/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i="1" dirty="0" smtClean="0">
                        <a:effectLst/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>
                    <a:effectLst/>
                    <a:latin typeface="CMR10"/>
                  </a:rPr>
                  <a:t>. </a:t>
                </a:r>
                <a:endParaRPr lang="en-GB" dirty="0"/>
              </a:p>
              <a:p>
                <a:pPr lvl="1">
                  <a:lnSpc>
                    <a:spcPct val="150000"/>
                  </a:lnSpc>
                </a:pPr>
                <a:r>
                  <a:rPr lang="en-GB" dirty="0"/>
                  <a:t>The marginal density </a:t>
                </a:r>
                <a14:m>
                  <m:oMath xmlns:m="http://schemas.openxmlformats.org/officeDocument/2006/math">
                    <m:r>
                      <a:rPr lang="en-GB" i="1" dirty="0" smtClean="0">
                        <a:effectLst/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i="1" dirty="0" smtClean="0">
                        <a:effectLst/>
                        <a:latin typeface="Cambria Math" panose="02040503050406030204" pitchFamily="18" charset="0"/>
                      </a:rPr>
                      <m:t>(·) </m:t>
                    </m:r>
                  </m:oMath>
                </a14:m>
                <a:r>
                  <a:rPr lang="en-GB" dirty="0"/>
                  <a:t>of</a:t>
                </a:r>
                <a:r>
                  <a:rPr lang="en-GB" dirty="0">
                    <a:effectLst/>
                    <a:latin typeface="CMR10"/>
                  </a:rPr>
                  <a:t> </a:t>
                </a:r>
                <a14:m>
                  <m:oMath xmlns:m="http://schemas.openxmlformats.org/officeDocument/2006/math">
                    <m:r>
                      <a:rPr lang="en-GB" i="1" dirty="0" smtClean="0">
                        <a:effectLst/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GB" dirty="0">
                    <a:effectLst/>
                    <a:latin typeface="CMMI10"/>
                  </a:rPr>
                  <a:t> </a:t>
                </a:r>
                <a:r>
                  <a:rPr lang="en-GB" dirty="0"/>
                  <a:t>exists and satisfies </a:t>
                </a:r>
                <a14:m>
                  <m:oMath xmlns:m="http://schemas.openxmlformats.org/officeDocument/2006/math">
                    <m:r>
                      <a:rPr lang="en-GB" i="1" dirty="0" smtClean="0">
                        <a:effectLst/>
                        <a:latin typeface="Cambria Math" panose="02040503050406030204" pitchFamily="18" charset="0"/>
                      </a:rPr>
                      <m:t>0 &lt; </m:t>
                    </m:r>
                    <m:sSub>
                      <m:sSubPr>
                        <m:ctrlPr>
                          <a:rPr lang="en-GB" i="1" dirty="0" smtClean="0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effectLst/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dirty="0" smtClean="0">
                            <a:effectLst/>
                            <a:latin typeface="Cambria Math" panose="02040503050406030204" pitchFamily="18" charset="0"/>
                          </a:rPr>
                          <m:t>𝑚𝑖𝑛</m:t>
                        </m:r>
                      </m:sub>
                    </m:sSub>
                    <m:r>
                      <a:rPr lang="en-GB" i="1" dirty="0" smtClean="0">
                        <a:effectLst/>
                        <a:latin typeface="Cambria Math" panose="02040503050406030204" pitchFamily="18" charset="0"/>
                      </a:rPr>
                      <m:t> ≤ </m:t>
                    </m:r>
                    <m:r>
                      <a:rPr lang="en-GB" i="1" dirty="0" smtClean="0">
                        <a:effectLst/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i="1" dirty="0" smtClean="0">
                        <a:effectLst/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i="1" dirty="0" smtClean="0">
                        <a:effectLst/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i="1" dirty="0" smtClean="0">
                        <a:effectLst/>
                        <a:latin typeface="Cambria Math" panose="02040503050406030204" pitchFamily="18" charset="0"/>
                      </a:rPr>
                      <m:t>) ≤</m:t>
                    </m:r>
                    <m:sSub>
                      <m:sSubPr>
                        <m:ctrlPr>
                          <a:rPr lang="en-GB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𝑎𝑥</m:t>
                        </m:r>
                      </m:sub>
                    </m:sSub>
                  </m:oMath>
                </a14:m>
                <a:r>
                  <a:rPr lang="en-GB" dirty="0"/>
                  <a:t>for all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dirty="0"/>
                  <a:t> on its support. </a:t>
                </a:r>
                <a:endParaRPr lang="en-US" i="1" dirty="0">
                  <a:latin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  <m:d>
                      <m:dPr>
                        <m:begChr m:val="{"/>
                        <m:endChr m:val="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sSub>
                              <m:sSub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                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for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some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∈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0                 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           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nary>
                              <m:naryPr>
                                <m:chr m:val="∑"/>
                                <m:limLoc m:val="subSup"/>
                                <m:ctrlP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25"/>
                                  </m:rP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sub>
                              <m:sup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p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𝐾</m:t>
                                </m:r>
                                <m:d>
                                  <m:dPr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  <m: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𝑋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</m:num>
                                      <m:den>
                                        <m: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h</m:t>
                                        </m:r>
                                      </m:den>
                                    </m:f>
                                  </m:e>
                                </m:d>
                              </m:e>
                            </m:nary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=0,</m:t>
                            </m:r>
                          </m:e>
                          <m:e>
                            <m:f>
                              <m:fPr>
                                <m:ctrlP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nary>
                                  <m:naryPr>
                                    <m:chr m:val="∑"/>
                                    <m:limLoc m:val="subSup"/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25"/>
                                      </m:r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=1</m:t>
                                    </m:r>
                                  </m:sub>
                                  <m:sup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p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𝑌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𝐾</m:t>
                                    </m:r>
                                    <m:d>
                                      <m:dPr>
                                        <m:ctrlP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f>
                                          <m:fPr>
                                            <m:ctrlP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  <m: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−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lang="en-US" i="1">
                                                    <a:solidFill>
                                                      <a:srgbClr val="00000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i="1">
                                                    <a:solidFill>
                                                      <a:srgbClr val="00000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𝑋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i="1">
                                                    <a:solidFill>
                                                      <a:srgbClr val="00000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𝑖</m:t>
                                                </m:r>
                                              </m:sub>
                                            </m:sSub>
                                          </m:num>
                                          <m:den>
                                            <m: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h</m:t>
                                            </m:r>
                                          </m:den>
                                        </m:f>
                                      </m:e>
                                    </m:d>
                                  </m:e>
                                </m:nary>
                              </m:num>
                              <m:den>
                                <m:nary>
                                  <m:naryPr>
                                    <m:chr m:val="∑"/>
                                    <m:limLoc m:val="subSup"/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25"/>
                                      </m:r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=1</m:t>
                                    </m:r>
                                  </m:sub>
                                  <m:sup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p>
                                  <m:e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𝐾</m:t>
                                    </m:r>
                                    <m:d>
                                      <m:dPr>
                                        <m:ctrlP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f>
                                          <m:fPr>
                                            <m:ctrlP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  <m: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−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lang="en-US" i="1">
                                                    <a:solidFill>
                                                      <a:srgbClr val="00000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i="1">
                                                    <a:solidFill>
                                                      <a:srgbClr val="00000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𝑋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i="1">
                                                    <a:solidFill>
                                                      <a:srgbClr val="00000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𝑖</m:t>
                                                </m:r>
                                              </m:sub>
                                            </m:sSub>
                                          </m:num>
                                          <m:den>
                                            <m: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h</m:t>
                                            </m:r>
                                          </m:den>
                                        </m:f>
                                      </m:e>
                                    </m:d>
                                  </m:e>
                                </m:nary>
                              </m:den>
                            </m:f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                          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otherwise</m:t>
                            </m:r>
                            <m:r>
                              <a:rPr lang="en-US" b="0" i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.</m:t>
                            </m:r>
                          </m:e>
                        </m:eqArr>
                      </m:e>
                    </m:d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7" name="Content Placeholder 2">
                <a:extLst>
                  <a:ext uri="{FF2B5EF4-FFF2-40B4-BE49-F238E27FC236}">
                    <a16:creationId xmlns:a16="http://schemas.microsoft.com/office/drawing/2014/main" id="{A4706EBC-A389-32C1-ED72-C6B5DED49CE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1837" y="1412875"/>
                <a:ext cx="10728326" cy="4860000"/>
              </a:xfrm>
              <a:blipFill>
                <a:blip r:embed="rId3"/>
                <a:stretch>
                  <a:fillRect l="-1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A365A3-06AE-BEE9-A022-A3C983577E4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473692" y="6522444"/>
            <a:ext cx="612000" cy="21600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68EF82BE-DF56-4719-B180-C3B0D509F71F}" type="datetime1">
              <a:rPr lang="de-CH" noProof="0" smtClean="0"/>
              <a:pPr>
                <a:spcAft>
                  <a:spcPts val="600"/>
                </a:spcAft>
              </a:pPr>
              <a:t>20.03.24</a:t>
            </a:fld>
            <a:endParaRPr lang="de-CH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1B6258-3FA9-75F5-8529-AC8CE188A3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71700" y="6522444"/>
            <a:ext cx="5400000" cy="21600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de-DE" noProof="0" dirty="0"/>
              <a:t>Omar Mezghani</a:t>
            </a:r>
            <a:endParaRPr lang="de-CH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8EA813-CC12-CB30-2059-E0B76BB72A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37585" y="6522444"/>
            <a:ext cx="322577" cy="21600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5ACA52AF-F19D-405C-AD5F-7D94B96A5CC3}" type="slidenum">
              <a:rPr lang="de-CH" noProof="0" smtClean="0"/>
              <a:pPr>
                <a:spcAft>
                  <a:spcPts val="600"/>
                </a:spcAft>
              </a:pPr>
              <a:t>15</a:t>
            </a:fld>
            <a:endParaRPr lang="de-CH" noProof="0"/>
          </a:p>
        </p:txBody>
      </p:sp>
    </p:spTree>
    <p:extLst>
      <p:ext uri="{BB962C8B-B14F-4D97-AF65-F5344CB8AC3E}">
        <p14:creationId xmlns:p14="http://schemas.microsoft.com/office/powerpoint/2010/main" val="15532417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C3A567AD-B458-4473-03F0-CE3BF1F74F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37" y="260351"/>
            <a:ext cx="10728325" cy="900000"/>
          </a:xfrm>
        </p:spPr>
        <p:txBody>
          <a:bodyPr/>
          <a:lstStyle/>
          <a:p>
            <a:r>
              <a:rPr lang="en-GB" b="1" i="0" u="none" strike="noStrike" dirty="0">
                <a:solidFill>
                  <a:schemeClr val="accent1"/>
                </a:solidFill>
                <a:effectLst/>
              </a:rPr>
              <a:t>Why Perfect Fit Doesn't Mean Overfit</a:t>
            </a:r>
            <a:endParaRPr lang="en-US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ontent Placeholder 2">
                <a:extLst>
                  <a:ext uri="{FF2B5EF4-FFF2-40B4-BE49-F238E27FC236}">
                    <a16:creationId xmlns:a16="http://schemas.microsoft.com/office/drawing/2014/main" id="{A4706EBC-A389-32C1-ED72-C6B5DED49CE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31837" y="1412875"/>
                <a:ext cx="10728326" cy="4860000"/>
              </a:xfrm>
            </p:spPr>
            <p:txBody>
              <a:bodyPr/>
              <a:lstStyle/>
              <a:p>
                <a:pPr marL="0" indent="0">
                  <a:lnSpc>
                    <a:spcPct val="150000"/>
                  </a:lnSpc>
                  <a:buNone/>
                </a:pPr>
                <a:r>
                  <a:rPr lang="en-GB" sz="1800" b="1" u="sng" dirty="0">
                    <a:solidFill>
                      <a:srgbClr val="B7352D"/>
                    </a:solidFill>
                    <a:effectLst/>
                  </a:rPr>
                  <a:t>Theorem 1: 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GB" sz="1800" dirty="0">
                    <a:effectLst/>
                  </a:rPr>
                  <a:t>Assume that </a:t>
                </a:r>
                <a14:m>
                  <m:oMath xmlns:m="http://schemas.openxmlformats.org/officeDocument/2006/math">
                    <m:r>
                      <a:rPr lang="en-GB" sz="1800" i="1" dirty="0" smtClean="0">
                        <a:effectLst/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sz="1800" i="1" dirty="0" smtClean="0">
                        <a:effectLst/>
                        <a:latin typeface="Cambria Math" panose="02040503050406030204" pitchFamily="18" charset="0"/>
                      </a:rPr>
                      <m:t> ∈ </m:t>
                    </m:r>
                    <m:r>
                      <m:rPr>
                        <m:sty m:val="p"/>
                      </m:rPr>
                      <a:rPr lang="el-GR" sz="1800" i="0" dirty="0" smtClean="0">
                        <a:effectLst/>
                        <a:latin typeface="Cambria Math" panose="02040503050406030204" pitchFamily="18" charset="0"/>
                      </a:rPr>
                      <m:t>Σ</m:t>
                    </m:r>
                    <m:r>
                      <a:rPr lang="el-GR" sz="1800" i="1" dirty="0" smtClean="0">
                        <a:effectLst/>
                        <a:latin typeface="Cambria Math" panose="02040503050406030204" pitchFamily="18" charset="0"/>
                      </a:rPr>
                      <m:t>(</m:t>
                    </m:r>
                    <m:r>
                      <a:rPr lang="el-GR" sz="1800" i="1" dirty="0" smtClean="0">
                        <a:effectLst/>
                        <a:latin typeface="Cambria Math" panose="02040503050406030204" pitchFamily="18" charset="0"/>
                      </a:rPr>
                      <m:t>𝛽</m:t>
                    </m:r>
                    <m:r>
                      <a:rPr lang="el-GR" sz="1800" i="1" dirty="0" smtClean="0">
                        <a:effectLst/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l-GR" sz="1800" i="1" dirty="0" smtClean="0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dirty="0" smtClean="0">
                            <a:effectLst/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1800" b="0" i="1" dirty="0" smtClean="0">
                            <a:effectLst/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GB" sz="1800" i="1" dirty="0" smtClean="0">
                        <a:effectLst/>
                        <a:latin typeface="Cambria Math" panose="02040503050406030204" pitchFamily="18" charset="0"/>
                      </a:rPr>
                      <m:t> ) </m:t>
                    </m:r>
                  </m:oMath>
                </a14:m>
                <a:r>
                  <a:rPr lang="en-GB" sz="1800" dirty="0">
                    <a:effectLst/>
                  </a:rPr>
                  <a:t>for </a:t>
                </a:r>
                <a14:m>
                  <m:oMath xmlns:m="http://schemas.openxmlformats.org/officeDocument/2006/math">
                    <m:r>
                      <a:rPr lang="el-GR" sz="1800" i="1" dirty="0" smtClean="0">
                        <a:effectLst/>
                        <a:latin typeface="Cambria Math" panose="02040503050406030204" pitchFamily="18" charset="0"/>
                      </a:rPr>
                      <m:t>𝛽</m:t>
                    </m:r>
                    <m:r>
                      <a:rPr lang="el-GR" sz="1800" i="1" dirty="0" smtClean="0">
                        <a:effectLst/>
                        <a:latin typeface="Cambria Math" panose="02040503050406030204" pitchFamily="18" charset="0"/>
                      </a:rPr>
                      <m:t> ∈ (0, 1]</m:t>
                    </m:r>
                  </m:oMath>
                </a14:m>
                <a:r>
                  <a:rPr lang="el-GR" sz="1800" dirty="0">
                    <a:effectLst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GB" sz="1800" dirty="0">
                    <a:effectLst/>
                  </a:rPr>
                  <a:t>. Let </a:t>
                </a:r>
                <a14:m>
                  <m:oMath xmlns:m="http://schemas.openxmlformats.org/officeDocument/2006/math">
                    <m:r>
                      <a:rPr lang="en-GB" sz="1800" i="1" dirty="0" smtClean="0">
                        <a:effectLst/>
                        <a:latin typeface="Cambria Math" panose="02040503050406030204" pitchFamily="18" charset="0"/>
                      </a:rPr>
                      <m:t>0&lt;</m:t>
                    </m:r>
                    <m:r>
                      <a:rPr lang="en-GB" sz="1800" i="1" dirty="0" smtClean="0">
                        <a:effectLst/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sz="1800" i="1" dirty="0" smtClean="0">
                        <a:effectLst/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GB" sz="1800" i="1" dirty="0" smtClean="0">
                        <a:effectLst/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GB" sz="1800" i="1" dirty="0" smtClean="0">
                        <a:effectLst/>
                        <a:latin typeface="Cambria Math" panose="02040503050406030204" pitchFamily="18" charset="0"/>
                      </a:rPr>
                      <m:t>/2</m:t>
                    </m:r>
                  </m:oMath>
                </a14:m>
                <a:r>
                  <a:rPr lang="en-GB" sz="1800" dirty="0">
                    <a:effectLst/>
                  </a:rPr>
                  <a:t>. Then for any fixed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800" i="1" dirty="0" smtClean="0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dirty="0" smtClean="0">
                            <a:effectLst/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800" b="0" i="1" dirty="0" smtClean="0">
                            <a:effectLst/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GB" sz="1800" i="1" dirty="0" smtClean="0">
                        <a:effectLst/>
                        <a:latin typeface="Cambria Math" panose="02040503050406030204" pitchFamily="18" charset="0"/>
                      </a:rPr>
                      <m:t> ∈</m:t>
                    </m:r>
                    <m:sSup>
                      <m:sSupPr>
                        <m:ctrlPr>
                          <a:rPr lang="en-GB" sz="1800" i="1" dirty="0" smtClean="0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800" i="1" dirty="0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sz="1800" b="0" i="1" dirty="0" smtClean="0">
                            <a:effectLst/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  <m:r>
                      <a:rPr lang="en-GB" sz="1800" i="1" dirty="0" smtClean="0">
                        <a:effectLst/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1800" dirty="0">
                    <a:effectLst/>
                  </a:rPr>
                  <a:t>in the support of p, the </a:t>
                </a:r>
                <a:r>
                  <a:rPr lang="en-GB" dirty="0"/>
                  <a:t>estimator with bandwidth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𝛽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𝑑</m:t>
                            </m:r>
                          </m:den>
                        </m:f>
                      </m:sup>
                    </m:sSup>
                  </m:oMath>
                </a14:m>
                <a:r>
                  <a:rPr lang="en-GB" dirty="0"/>
                  <a:t> </a:t>
                </a:r>
                <a:r>
                  <a:rPr lang="en-GB" sz="1800" dirty="0">
                    <a:effectLst/>
                  </a:rPr>
                  <a:t>satisfies </a:t>
                </a:r>
                <a:endParaRPr lang="en-GB" dirty="0"/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GB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i="1" dirty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 dirty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i="1" dirty="0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d>
                                    <m:dPr>
                                      <m:ctrlP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i="1" dirty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 dirty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i="1" dirty="0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𝐶</m:t>
                      </m:r>
                      <m:sSup>
                        <m:sSup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f>
                            <m:f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− 2 </m:t>
                              </m:r>
                              <m:r>
                                <a:rPr lang="el-GR" i="1" dirty="0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num>
                            <m:den>
                              <m:r>
                                <a:rPr lang="el-GR" i="1" dirty="0">
                                  <a:latin typeface="Cambria Math" panose="02040503050406030204" pitchFamily="18" charset="0"/>
                                </a:rPr>
                                <m:t>2 </m:t>
                              </m:r>
                              <m:r>
                                <a:rPr lang="el-GR" i="1" dirty="0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  <m:r>
                                <a:rPr lang="el-GR" i="1" dirty="0">
                                  <a:latin typeface="Cambria Math" panose="02040503050406030204" pitchFamily="18" charset="0"/>
                                </a:rPr>
                                <m:t> +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den>
                          </m:f>
                        </m:sup>
                      </m:sSup>
                      <m:r>
                        <a:rPr lang="el-GR" i="1" dirty="0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GB" sz="1800" dirty="0">
                  <a:effectLst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GB" sz="1800" dirty="0">
                    <a:effectLst/>
                  </a:rPr>
                  <a:t>where </a:t>
                </a:r>
                <a14:m>
                  <m:oMath xmlns:m="http://schemas.openxmlformats.org/officeDocument/2006/math">
                    <m:r>
                      <a:rPr lang="en-GB" sz="1800" i="1" dirty="0" smtClean="0">
                        <a:effectLst/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GB" sz="1800" i="1" dirty="0" smtClean="0">
                        <a:effectLst/>
                        <a:latin typeface="Cambria Math" panose="02040503050406030204" pitchFamily="18" charset="0"/>
                      </a:rPr>
                      <m:t> &gt; 0</m:t>
                    </m:r>
                  </m:oMath>
                </a14:m>
                <a:r>
                  <a:rPr lang="en-GB" sz="1800" dirty="0">
                    <a:effectLst/>
                  </a:rPr>
                  <a:t> is a constant that does not depend on n. </a:t>
                </a:r>
                <a:endParaRPr lang="en-GB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7" name="Content Placeholder 2">
                <a:extLst>
                  <a:ext uri="{FF2B5EF4-FFF2-40B4-BE49-F238E27FC236}">
                    <a16:creationId xmlns:a16="http://schemas.microsoft.com/office/drawing/2014/main" id="{A4706EBC-A389-32C1-ED72-C6B5DED49CE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1837" y="1412875"/>
                <a:ext cx="10728326" cy="4860000"/>
              </a:xfrm>
              <a:blipFill>
                <a:blip r:embed="rId3"/>
                <a:stretch>
                  <a:fillRect l="-13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A365A3-06AE-BEE9-A022-A3C983577E4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473692" y="6522444"/>
            <a:ext cx="612000" cy="21600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68EF82BE-DF56-4719-B180-C3B0D509F71F}" type="datetime1">
              <a:rPr lang="de-CH" noProof="0" smtClean="0"/>
              <a:pPr>
                <a:spcAft>
                  <a:spcPts val="600"/>
                </a:spcAft>
              </a:pPr>
              <a:t>20.03.24</a:t>
            </a:fld>
            <a:endParaRPr lang="de-CH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1B6258-3FA9-75F5-8529-AC8CE188A3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71700" y="6522444"/>
            <a:ext cx="5400000" cy="21600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de-DE" noProof="0" dirty="0"/>
              <a:t>Omar Mezghani</a:t>
            </a:r>
            <a:endParaRPr lang="de-CH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8EA813-CC12-CB30-2059-E0B76BB72A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37585" y="6522444"/>
            <a:ext cx="322577" cy="21600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5ACA52AF-F19D-405C-AD5F-7D94B96A5CC3}" type="slidenum">
              <a:rPr lang="de-CH" noProof="0" smtClean="0"/>
              <a:pPr>
                <a:spcAft>
                  <a:spcPts val="600"/>
                </a:spcAft>
              </a:pPr>
              <a:t>16</a:t>
            </a:fld>
            <a:endParaRPr lang="de-CH" noProof="0"/>
          </a:p>
        </p:txBody>
      </p:sp>
    </p:spTree>
    <p:extLst>
      <p:ext uri="{BB962C8B-B14F-4D97-AF65-F5344CB8AC3E}">
        <p14:creationId xmlns:p14="http://schemas.microsoft.com/office/powerpoint/2010/main" val="27775975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20B393-C561-D8C0-8A64-11977ED5E6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i="0" u="none" strike="noStrike" dirty="0">
                <a:solidFill>
                  <a:schemeClr val="accent1"/>
                </a:solidFill>
                <a:effectLst/>
              </a:rPr>
              <a:t>Why Perfect Fit Doesn't Mean Overfit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4F3DA66-E82F-8A66-AC88-4EEA014A34B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31837" y="1412875"/>
                <a:ext cx="10728326" cy="4860000"/>
              </a:xfrm>
            </p:spPr>
            <p:txBody>
              <a:bodyPr/>
              <a:lstStyle/>
              <a:p>
                <a:pPr marL="0" indent="0">
                  <a:lnSpc>
                    <a:spcPct val="150000"/>
                  </a:lnSpc>
                  <a:buNone/>
                </a:pPr>
                <a:r>
                  <a:rPr lang="en-GB" sz="1800" b="1" u="sng" dirty="0">
                    <a:solidFill>
                      <a:srgbClr val="B7352D"/>
                    </a:solidFill>
                    <a:effectLst/>
                  </a:rPr>
                  <a:t>Theorem 2: </a:t>
                </a:r>
              </a:p>
              <a:p>
                <a:pPr>
                  <a:lnSpc>
                    <a:spcPct val="150000"/>
                  </a:lnSpc>
                </a:pPr>
                <a:r>
                  <a:rPr lang="en-GB" sz="1800" dirty="0">
                    <a:effectLst/>
                  </a:rPr>
                  <a:t>Assume that </a:t>
                </a:r>
                <a14:m>
                  <m:oMath xmlns:m="http://schemas.openxmlformats.org/officeDocument/2006/math">
                    <m:r>
                      <a:rPr lang="en-GB" sz="1800" i="1" dirty="0" smtClean="0">
                        <a:effectLst/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sz="1800" i="1" dirty="0" smtClean="0">
                        <a:effectLst/>
                        <a:latin typeface="Cambria Math" panose="02040503050406030204" pitchFamily="18" charset="0"/>
                      </a:rPr>
                      <m:t> ∈ </m:t>
                    </m:r>
                    <m:r>
                      <m:rPr>
                        <m:sty m:val="p"/>
                      </m:rPr>
                      <a:rPr lang="el-GR" sz="1800" i="0" dirty="0" smtClean="0">
                        <a:effectLst/>
                        <a:latin typeface="Cambria Math" panose="02040503050406030204" pitchFamily="18" charset="0"/>
                      </a:rPr>
                      <m:t>Σ</m:t>
                    </m:r>
                    <m:r>
                      <a:rPr lang="el-GR" sz="1800" i="1" dirty="0" smtClean="0">
                        <a:effectLst/>
                        <a:latin typeface="Cambria Math" panose="02040503050406030204" pitchFamily="18" charset="0"/>
                      </a:rPr>
                      <m:t>(</m:t>
                    </m:r>
                    <m:r>
                      <a:rPr lang="el-GR" sz="1800" i="1" dirty="0" smtClean="0">
                        <a:effectLst/>
                        <a:latin typeface="Cambria Math" panose="02040503050406030204" pitchFamily="18" charset="0"/>
                      </a:rPr>
                      <m:t>𝛽</m:t>
                    </m:r>
                    <m:r>
                      <a:rPr lang="el-GR" sz="1800" i="1" dirty="0" smtClean="0">
                        <a:effectLst/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l-GR" sz="1800" i="1" dirty="0" smtClean="0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dirty="0" smtClean="0">
                            <a:effectLst/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1800" b="0" i="1" dirty="0" smtClean="0">
                            <a:effectLst/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GB" sz="1800" i="1" dirty="0" smtClean="0">
                        <a:effectLst/>
                        <a:latin typeface="Cambria Math" panose="02040503050406030204" pitchFamily="18" charset="0"/>
                      </a:rPr>
                      <m:t> ) </m:t>
                    </m:r>
                  </m:oMath>
                </a14:m>
                <a:r>
                  <a:rPr lang="en-GB" sz="1800" dirty="0">
                    <a:effectLst/>
                  </a:rPr>
                  <a:t>for </a:t>
                </a:r>
                <a14:m>
                  <m:oMath xmlns:m="http://schemas.openxmlformats.org/officeDocument/2006/math">
                    <m:r>
                      <a:rPr lang="el-GR" sz="1800" i="1" dirty="0" smtClean="0">
                        <a:effectLst/>
                        <a:latin typeface="Cambria Math" panose="02040503050406030204" pitchFamily="18" charset="0"/>
                      </a:rPr>
                      <m:t>𝛽</m:t>
                    </m:r>
                    <m:r>
                      <a:rPr lang="el-GR" sz="1800" i="1" dirty="0" smtClean="0">
                        <a:effectLst/>
                        <a:latin typeface="Cambria Math" panose="02040503050406030204" pitchFamily="18" charset="0"/>
                      </a:rPr>
                      <m:t> ∈ (</m:t>
                    </m:r>
                    <m:r>
                      <a:rPr lang="en-US" sz="1800" b="0" i="1" dirty="0" smtClean="0">
                        <a:effectLst/>
                        <a:latin typeface="Cambria Math" panose="02040503050406030204" pitchFamily="18" charset="0"/>
                      </a:rPr>
                      <m:t>1</m:t>
                    </m:r>
                    <m:r>
                      <a:rPr lang="el-GR" sz="1800" i="1" dirty="0" smtClean="0">
                        <a:effectLst/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1800" b="0" i="1" dirty="0" smtClean="0">
                        <a:effectLst/>
                        <a:latin typeface="Cambria Math" panose="02040503050406030204" pitchFamily="18" charset="0"/>
                      </a:rPr>
                      <m:t>2</m:t>
                    </m:r>
                    <m:r>
                      <a:rPr lang="el-GR" sz="1800" i="1" dirty="0" smtClean="0">
                        <a:effectLst/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l-GR" sz="1800" dirty="0">
                    <a:effectLst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GB" sz="1800" dirty="0">
                    <a:effectLst/>
                  </a:rPr>
                  <a:t>. Let </a:t>
                </a:r>
                <a14:m>
                  <m:oMath xmlns:m="http://schemas.openxmlformats.org/officeDocument/2006/math">
                    <m:r>
                      <a:rPr lang="en-GB" sz="1800" i="1" dirty="0" smtClean="0">
                        <a:effectLst/>
                        <a:latin typeface="Cambria Math" panose="02040503050406030204" pitchFamily="18" charset="0"/>
                      </a:rPr>
                      <m:t>0&lt;</m:t>
                    </m:r>
                    <m:r>
                      <a:rPr lang="en-GB" sz="1800" i="1" dirty="0" smtClean="0">
                        <a:effectLst/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sz="1800" i="1" dirty="0" smtClean="0">
                        <a:effectLst/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GB" sz="1800" i="1" dirty="0" smtClean="0">
                        <a:effectLst/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GB" sz="1800" i="1" dirty="0" smtClean="0">
                        <a:effectLst/>
                        <a:latin typeface="Cambria Math" panose="02040503050406030204" pitchFamily="18" charset="0"/>
                      </a:rPr>
                      <m:t>/2</m:t>
                    </m:r>
                  </m:oMath>
                </a14:m>
                <a:r>
                  <a:rPr lang="en-GB" sz="1800" dirty="0">
                    <a:effectLst/>
                  </a:rPr>
                  <a:t>. </a:t>
                </a:r>
                <a:r>
                  <a:rPr lang="en-GB" dirty="0"/>
                  <a:t>Assume in addition that, for all x, y in the support of p, we have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l-GR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sSup>
                      <m:sSupPr>
                        <m:ctrlPr>
                          <a:rPr lang="en-GB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∥</m:t>
                        </m:r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∥</m:t>
                        </m:r>
                      </m:e>
                      <m:sup>
                        <m:r>
                          <a:rPr lang="en-GB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GB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GB" dirty="0"/>
                  <a:t>.</a:t>
                </a:r>
                <a:r>
                  <a:rPr lang="en-GB" sz="1800" dirty="0">
                    <a:effectLst/>
                  </a:rPr>
                  <a:t>Then for any fixed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800" i="1" dirty="0" smtClean="0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dirty="0" smtClean="0">
                            <a:effectLst/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800" b="0" i="1" dirty="0" smtClean="0">
                            <a:effectLst/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GB" sz="1800" i="1" dirty="0" smtClean="0">
                        <a:effectLst/>
                        <a:latin typeface="Cambria Math" panose="02040503050406030204" pitchFamily="18" charset="0"/>
                      </a:rPr>
                      <m:t> ∈</m:t>
                    </m:r>
                    <m:sSup>
                      <m:sSupPr>
                        <m:ctrlPr>
                          <a:rPr lang="en-GB" sz="1800" i="1" dirty="0" smtClean="0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800" i="1" dirty="0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sz="1800" b="0" i="1" dirty="0" smtClean="0">
                            <a:effectLst/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  <m:r>
                      <m:rPr>
                        <m:nor/>
                      </m:rPr>
                      <a:rPr lang="en-US" sz="1800" b="0" i="0" dirty="0" smtClean="0">
                        <a:effectLst/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GB"/>
                      <m:t>such</m:t>
                    </m:r>
                    <m:r>
                      <m:rPr>
                        <m:nor/>
                      </m:rPr>
                      <a:rPr lang="en-GB"/>
                      <m:t> </m:t>
                    </m:r>
                    <m:r>
                      <m:rPr>
                        <m:nor/>
                      </m:rPr>
                      <a:rPr lang="en-GB"/>
                      <m:t>that</m:t>
                    </m:r>
                    <m:r>
                      <m:rPr>
                        <m:nor/>
                      </m:rPr>
                      <a:rPr lang="en-GB"/>
                      <m:t> </m:t>
                    </m:r>
                    <m:r>
                      <m:rPr>
                        <m:nor/>
                      </m:rPr>
                      <a:rPr lang="en-GB"/>
                      <m:t>the</m:t>
                    </m:r>
                    <m:r>
                      <m:rPr>
                        <m:nor/>
                      </m:rPr>
                      <a:rPr lang="en-GB"/>
                      <m:t> </m:t>
                    </m:r>
                    <m:r>
                      <m:rPr>
                        <m:nor/>
                      </m:rPr>
                      <a:rPr lang="en-GB"/>
                      <m:t>Euclidean</m:t>
                    </m:r>
                    <m:r>
                      <m:rPr>
                        <m:nor/>
                      </m:rPr>
                      <a:rPr lang="en-GB"/>
                      <m:t> </m:t>
                    </m:r>
                    <m:r>
                      <m:rPr>
                        <m:nor/>
                      </m:rPr>
                      <a:rPr lang="en-GB"/>
                      <m:t>ball</m:t>
                    </m:r>
                    <m:r>
                      <m:rPr>
                        <m:nor/>
                      </m:rPr>
                      <a:rPr lang="en-GB"/>
                      <m:t> </m:t>
                    </m:r>
                    <m:r>
                      <m:rPr>
                        <m:nor/>
                      </m:rPr>
                      <a:rPr lang="en-GB"/>
                      <m:t>of</m:t>
                    </m:r>
                    <m:r>
                      <m:rPr>
                        <m:nor/>
                      </m:rPr>
                      <a:rPr lang="en-GB"/>
                      <m:t> </m:t>
                    </m:r>
                    <m:r>
                      <m:rPr>
                        <m:nor/>
                      </m:rPr>
                      <a:rPr lang="en-GB"/>
                      <m:t>radius</m:t>
                    </m:r>
                    <m:r>
                      <m:rPr>
                        <m:nor/>
                      </m:rPr>
                      <a:rPr lang="en-GB"/>
                      <m:t> </m:t>
                    </m:r>
                    <m:r>
                      <m:rPr>
                        <m:nor/>
                      </m:rPr>
                      <a:rPr lang="en-GB"/>
                      <m:t>h</m:t>
                    </m:r>
                    <m:r>
                      <m:rPr>
                        <m:nor/>
                      </m:rPr>
                      <a:rPr lang="en-GB"/>
                      <m:t> </m:t>
                    </m:r>
                    <m:r>
                      <m:rPr>
                        <m:nor/>
                      </m:rPr>
                      <a:rPr lang="en-GB"/>
                      <m:t>centered</m:t>
                    </m:r>
                    <m:r>
                      <m:rPr>
                        <m:nor/>
                      </m:rPr>
                      <a:rPr lang="en-GB"/>
                      <m:t> </m:t>
                    </m:r>
                    <m:r>
                      <m:rPr>
                        <m:nor/>
                      </m:rPr>
                      <a:rPr lang="en-GB"/>
                      <m:t>at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B" sz="1800" dirty="0">
                    <a:effectLst/>
                  </a:rPr>
                  <a:t> </a:t>
                </a:r>
                <a:r>
                  <a:rPr lang="en-GB" dirty="0"/>
                  <a:t>is contained in the support of p</a:t>
                </a:r>
                <a:r>
                  <a:rPr lang="en-GB" sz="1800" dirty="0">
                    <a:effectLst/>
                  </a:rPr>
                  <a:t>, the </a:t>
                </a:r>
                <a:r>
                  <a:rPr lang="en-GB" dirty="0"/>
                  <a:t>estimator with bandwidth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𝛽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𝑑</m:t>
                            </m:r>
                          </m:den>
                        </m:f>
                      </m:sup>
                    </m:sSup>
                  </m:oMath>
                </a14:m>
                <a:r>
                  <a:rPr lang="en-GB" dirty="0"/>
                  <a:t>  </a:t>
                </a:r>
                <a:r>
                  <a:rPr lang="en-GB" sz="1800" dirty="0">
                    <a:effectLst/>
                  </a:rPr>
                  <a:t>satisfies </a:t>
                </a:r>
                <a:endParaRPr lang="en-GB" dirty="0"/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GB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i="1" dirty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 dirty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i="1" dirty="0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d>
                                    <m:dPr>
                                      <m:ctrlP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i="1" dirty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 dirty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i="1" dirty="0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𝐶</m:t>
                      </m:r>
                      <m:sSup>
                        <m:sSup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f>
                            <m:f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− 2 </m:t>
                              </m:r>
                              <m:r>
                                <a:rPr lang="el-GR" i="1" dirty="0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num>
                            <m:den>
                              <m:r>
                                <a:rPr lang="el-GR" i="1" dirty="0">
                                  <a:latin typeface="Cambria Math" panose="02040503050406030204" pitchFamily="18" charset="0"/>
                                </a:rPr>
                                <m:t>2 </m:t>
                              </m:r>
                              <m:r>
                                <a:rPr lang="el-GR" i="1" dirty="0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  <m:r>
                                <a:rPr lang="el-GR" i="1" dirty="0">
                                  <a:latin typeface="Cambria Math" panose="02040503050406030204" pitchFamily="18" charset="0"/>
                                </a:rPr>
                                <m:t> +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den>
                          </m:f>
                        </m:sup>
                      </m:sSup>
                      <m:r>
                        <a:rPr lang="el-GR" i="1" dirty="0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GB" sz="1800" dirty="0">
                  <a:effectLst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GB" sz="1800" dirty="0">
                    <a:effectLst/>
                  </a:rPr>
                  <a:t>where </a:t>
                </a:r>
                <a14:m>
                  <m:oMath xmlns:m="http://schemas.openxmlformats.org/officeDocument/2006/math">
                    <m:r>
                      <a:rPr lang="en-GB" sz="1800" i="1" dirty="0" smtClean="0">
                        <a:effectLst/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GB" sz="1800" i="1" dirty="0" smtClean="0">
                        <a:effectLst/>
                        <a:latin typeface="Cambria Math" panose="02040503050406030204" pitchFamily="18" charset="0"/>
                      </a:rPr>
                      <m:t> &gt; 0</m:t>
                    </m:r>
                  </m:oMath>
                </a14:m>
                <a:r>
                  <a:rPr lang="en-GB" sz="1800" dirty="0">
                    <a:effectLst/>
                  </a:rPr>
                  <a:t> is a constant that does not depend on n. </a:t>
                </a:r>
                <a:endParaRPr lang="en-GB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4F3DA66-E82F-8A66-AC88-4EEA014A34B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1837" y="1412875"/>
                <a:ext cx="10728326" cy="4860000"/>
              </a:xfrm>
              <a:blipFill>
                <a:blip r:embed="rId2"/>
                <a:stretch>
                  <a:fillRect l="-1300" r="-15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638EB6-B8FF-41FE-8AD7-48E6E7FEDB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F82BE-DF56-4719-B180-C3B0D509F71F}" type="datetime1">
              <a:rPr lang="de-CH" noProof="0" smtClean="0"/>
              <a:t>20.03.24</a:t>
            </a:fld>
            <a:endParaRPr lang="de-CH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E5F7EF-EB8F-D95C-A6B1-5536B5DFD1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noProof="0"/>
              <a:t>Organisationseinheit verbal</a:t>
            </a:r>
            <a:endParaRPr lang="de-CH" noProof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D6B24F-3302-D97A-94E9-F67666FA20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A52AF-F19D-405C-AD5F-7D94B96A5CC3}" type="slidenum">
              <a:rPr lang="de-CH" noProof="0" smtClean="0"/>
              <a:t>17</a:t>
            </a:fld>
            <a:endParaRPr lang="de-CH" noProof="0"/>
          </a:p>
        </p:txBody>
      </p:sp>
    </p:spTree>
    <p:extLst>
      <p:ext uri="{BB962C8B-B14F-4D97-AF65-F5344CB8AC3E}">
        <p14:creationId xmlns:p14="http://schemas.microsoft.com/office/powerpoint/2010/main" val="32761267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A365A3-06AE-BEE9-A022-A3C983577E4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473692" y="6522444"/>
            <a:ext cx="612000" cy="21600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68EF82BE-DF56-4719-B180-C3B0D509F71F}" type="datetime1">
              <a:rPr lang="de-CH" noProof="0" smtClean="0"/>
              <a:pPr>
                <a:spcAft>
                  <a:spcPts val="600"/>
                </a:spcAft>
              </a:pPr>
              <a:t>20.03.24</a:t>
            </a:fld>
            <a:endParaRPr lang="de-CH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1B6258-3FA9-75F5-8529-AC8CE188A3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71700" y="6522444"/>
            <a:ext cx="5400000" cy="21600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de-DE" noProof="0" dirty="0"/>
              <a:t>Omar Mezghani</a:t>
            </a:r>
            <a:endParaRPr lang="de-CH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8EA813-CC12-CB30-2059-E0B76BB72A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37585" y="6522444"/>
            <a:ext cx="322577" cy="21600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5ACA52AF-F19D-405C-AD5F-7D94B96A5CC3}" type="slidenum">
              <a:rPr lang="de-CH" noProof="0" smtClean="0"/>
              <a:pPr>
                <a:spcAft>
                  <a:spcPts val="600"/>
                </a:spcAft>
              </a:pPr>
              <a:t>18</a:t>
            </a:fld>
            <a:endParaRPr lang="de-CH" noProof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2E03561-8909-B365-ED98-B867827B61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897" y="119556"/>
            <a:ext cx="6553200" cy="52832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7DA6BAC-1720-CC00-3155-BA89A902E0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3805" y="5788436"/>
            <a:ext cx="7772400" cy="4245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017BA52-A78F-EE87-0A5B-A50371E3AA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26965" y="1941643"/>
            <a:ext cx="4509138" cy="2974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5846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A365A3-06AE-BEE9-A022-A3C983577E4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473692" y="6522444"/>
            <a:ext cx="612000" cy="21600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68EF82BE-DF56-4719-B180-C3B0D509F71F}" type="datetime1">
              <a:rPr lang="de-CH" noProof="0" smtClean="0"/>
              <a:pPr>
                <a:spcAft>
                  <a:spcPts val="600"/>
                </a:spcAft>
              </a:pPr>
              <a:t>20.03.24</a:t>
            </a:fld>
            <a:endParaRPr lang="de-CH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1B6258-3FA9-75F5-8529-AC8CE188A3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71700" y="6522444"/>
            <a:ext cx="5400000" cy="21600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de-DE" noProof="0" dirty="0"/>
              <a:t>Omar Mezghani</a:t>
            </a:r>
            <a:endParaRPr lang="de-CH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8EA813-CC12-CB30-2059-E0B76BB72A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37585" y="6522444"/>
            <a:ext cx="322577" cy="21600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5ACA52AF-F19D-405C-AD5F-7D94B96A5CC3}" type="slidenum">
              <a:rPr lang="de-CH" noProof="0" smtClean="0"/>
              <a:pPr>
                <a:spcAft>
                  <a:spcPts val="600"/>
                </a:spcAft>
              </a:pPr>
              <a:t>19</a:t>
            </a:fld>
            <a:endParaRPr lang="de-CH" noProof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4B5459F-D4C9-727D-20FF-20663C4DE6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416" y="119556"/>
            <a:ext cx="6553200" cy="52832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F50C0DB-9979-A04D-7EFA-5ECD72C05D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9800" y="5750350"/>
            <a:ext cx="7772400" cy="4245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2E13BE9-FF3F-9C4D-7F34-FB5BFABD32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49123" y="1960521"/>
            <a:ext cx="4498380" cy="2936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2863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>
            <a:extLst>
              <a:ext uri="{FF2B5EF4-FFF2-40B4-BE49-F238E27FC236}">
                <a16:creationId xmlns:a16="http://schemas.microsoft.com/office/drawing/2014/main" id="{F3C3FAE0-D789-E8E8-FC1C-6B1B49D2CF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37" y="260351"/>
            <a:ext cx="10728325" cy="900000"/>
          </a:xfrm>
        </p:spPr>
        <p:txBody>
          <a:bodyPr/>
          <a:lstStyle/>
          <a:p>
            <a:r>
              <a:rPr lang="en-GB" sz="2800" b="1" i="0" u="none" strike="noStrike" dirty="0">
                <a:solidFill>
                  <a:schemeClr val="accent1"/>
                </a:solidFill>
                <a:effectLst/>
              </a:rPr>
              <a:t>Traditional beliefs about overfitting and model complexity</a:t>
            </a:r>
            <a:endParaRPr lang="en-US" sz="2800" b="1" dirty="0">
              <a:solidFill>
                <a:schemeClr val="accent1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A365A3-06AE-BEE9-A022-A3C983577E4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473692" y="6522444"/>
            <a:ext cx="612000" cy="21600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68EF82BE-DF56-4719-B180-C3B0D509F71F}" type="datetime1">
              <a:rPr lang="de-CH" noProof="0" smtClean="0"/>
              <a:pPr>
                <a:spcAft>
                  <a:spcPts val="600"/>
                </a:spcAft>
              </a:pPr>
              <a:t>20.03.24</a:t>
            </a:fld>
            <a:endParaRPr lang="de-CH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1B6258-3FA9-75F5-8529-AC8CE188A3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71700" y="6522444"/>
            <a:ext cx="5400000" cy="21600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de-DE" noProof="0" dirty="0"/>
              <a:t>Omar Mezghani</a:t>
            </a:r>
            <a:endParaRPr lang="de-CH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8EA813-CC12-CB30-2059-E0B76BB72A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37585" y="6522444"/>
            <a:ext cx="322577" cy="21600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5ACA52AF-F19D-405C-AD5F-7D94B96A5CC3}" type="slidenum">
              <a:rPr lang="de-CH" noProof="0" smtClean="0"/>
              <a:pPr>
                <a:spcAft>
                  <a:spcPts val="600"/>
                </a:spcAft>
              </a:pPr>
              <a:t>2</a:t>
            </a:fld>
            <a:endParaRPr lang="de-CH" noProof="0"/>
          </a:p>
        </p:txBody>
      </p:sp>
      <p:pic>
        <p:nvPicPr>
          <p:cNvPr id="2" name="Picture 1" descr="A diagram of a test error&#10;&#10;Description automatically generated">
            <a:extLst>
              <a:ext uri="{FF2B5EF4-FFF2-40B4-BE49-F238E27FC236}">
                <a16:creationId xmlns:a16="http://schemas.microsoft.com/office/drawing/2014/main" id="{E5A3F077-68FB-B79F-242A-B1B675F543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482" y="1822731"/>
            <a:ext cx="5376632" cy="3212537"/>
          </a:xfrm>
          <a:prstGeom prst="rect">
            <a:avLst/>
          </a:prstGeom>
          <a:noFill/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73FB92E-B4BA-B627-1B00-EE85DF72A6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0886" y="1586964"/>
            <a:ext cx="5376632" cy="344830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225F205-0D77-E8F6-FFEA-AAACD947E531}"/>
              </a:ext>
            </a:extLst>
          </p:cNvPr>
          <p:cNvSpPr txBox="1"/>
          <p:nvPr/>
        </p:nvSpPr>
        <p:spPr>
          <a:xfrm>
            <a:off x="5619992" y="1684231"/>
            <a:ext cx="3511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kern="1000" spc="-70" baseline="30000" dirty="0">
                <a:latin typeface="Franklin Gothic Demi Cond" panose="020B0706030402020204" pitchFamily="34" charset="0"/>
                <a:cs typeface="Arial" panose="020B0604020202020204" pitchFamily="34" charset="0"/>
              </a:rPr>
              <a:t>[1]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6E6A7AD-0C4C-246F-AA0F-BC87B7EE7510}"/>
              </a:ext>
            </a:extLst>
          </p:cNvPr>
          <p:cNvSpPr txBox="1"/>
          <p:nvPr/>
        </p:nvSpPr>
        <p:spPr>
          <a:xfrm>
            <a:off x="11301325" y="1626939"/>
            <a:ext cx="3511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kern="1000" spc="-70" baseline="30000" dirty="0">
                <a:latin typeface="Franklin Gothic Demi Cond" panose="020B0706030402020204" pitchFamily="34" charset="0"/>
                <a:cs typeface="Arial" panose="020B0604020202020204" pitchFamily="34" charset="0"/>
              </a:rPr>
              <a:t>[2]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985BF13-F0A4-F06B-E6C8-FA664632C20A}"/>
              </a:ext>
            </a:extLst>
          </p:cNvPr>
          <p:cNvSpPr txBox="1"/>
          <p:nvPr/>
        </p:nvSpPr>
        <p:spPr>
          <a:xfrm>
            <a:off x="731837" y="6060779"/>
            <a:ext cx="42725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" dirty="0">
                <a:solidFill>
                  <a:srgbClr val="222222"/>
                </a:solidFill>
                <a:latin typeface="Arial" panose="020B0604020202020204" pitchFamily="34" charset="0"/>
              </a:rPr>
              <a:t>[1] </a:t>
            </a:r>
            <a:r>
              <a:rPr lang="en-GB" sz="6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Belkin, M., </a:t>
            </a:r>
            <a:r>
              <a:rPr lang="en-GB" sz="6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Rakhlin</a:t>
            </a:r>
            <a:r>
              <a:rPr lang="en-GB" sz="6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A., &amp; </a:t>
            </a:r>
            <a:r>
              <a:rPr lang="en-GB" sz="6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Tsybakov</a:t>
            </a:r>
            <a:r>
              <a:rPr lang="en-GB" sz="6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A. B. (2019, April). Does data interpolation contradict statistical optimality?. In </a:t>
            </a:r>
            <a:r>
              <a:rPr lang="en-GB" sz="600" b="0" i="1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The 22nd International Conference on Artificial Intelligence and Statistics</a:t>
            </a:r>
            <a:r>
              <a:rPr lang="en-GB" sz="6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(pp. 1611-1619). PMLR.</a:t>
            </a:r>
            <a:endParaRPr lang="en-US" sz="6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29C2364-E4E7-F78F-87DC-8A1D523BCC9E}"/>
              </a:ext>
            </a:extLst>
          </p:cNvPr>
          <p:cNvSpPr txBox="1"/>
          <p:nvPr/>
        </p:nvSpPr>
        <p:spPr>
          <a:xfrm>
            <a:off x="7324923" y="6106946"/>
            <a:ext cx="4272595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" dirty="0">
                <a:solidFill>
                  <a:srgbClr val="222222"/>
                </a:solidFill>
                <a:latin typeface="Arial" panose="020B0604020202020204" pitchFamily="34" charset="0"/>
              </a:rPr>
              <a:t>[2] By </a:t>
            </a:r>
            <a:r>
              <a:rPr lang="en-GB" sz="600" dirty="0" err="1">
                <a:solidFill>
                  <a:srgbClr val="222222"/>
                </a:solidFill>
                <a:latin typeface="Arial" panose="020B0604020202020204" pitchFamily="34" charset="0"/>
              </a:rPr>
              <a:t>Bigbossfarin</a:t>
            </a:r>
            <a:r>
              <a:rPr lang="en-GB" sz="600" dirty="0">
                <a:solidFill>
                  <a:srgbClr val="222222"/>
                </a:solidFill>
                <a:latin typeface="Arial" panose="020B0604020202020204" pitchFamily="34" charset="0"/>
              </a:rPr>
              <a:t> - Own work, CC0, https://</a:t>
            </a:r>
            <a:r>
              <a:rPr lang="en-GB" sz="600" dirty="0" err="1">
                <a:solidFill>
                  <a:srgbClr val="222222"/>
                </a:solidFill>
                <a:latin typeface="Arial" panose="020B0604020202020204" pitchFamily="34" charset="0"/>
              </a:rPr>
              <a:t>commons.wikimedia.org</a:t>
            </a:r>
            <a:r>
              <a:rPr lang="en-GB" sz="600" dirty="0">
                <a:solidFill>
                  <a:srgbClr val="222222"/>
                </a:solidFill>
                <a:latin typeface="Arial" panose="020B0604020202020204" pitchFamily="34" charset="0"/>
              </a:rPr>
              <a:t>/w/</a:t>
            </a:r>
            <a:r>
              <a:rPr lang="en-GB" sz="600" dirty="0" err="1">
                <a:solidFill>
                  <a:srgbClr val="222222"/>
                </a:solidFill>
                <a:latin typeface="Arial" panose="020B0604020202020204" pitchFamily="34" charset="0"/>
              </a:rPr>
              <a:t>index.php?curid</a:t>
            </a:r>
            <a:r>
              <a:rPr lang="en-GB" sz="600" dirty="0">
                <a:solidFill>
                  <a:srgbClr val="222222"/>
                </a:solidFill>
                <a:latin typeface="Arial" panose="020B0604020202020204" pitchFamily="34" charset="0"/>
              </a:rPr>
              <a:t>=105307219</a:t>
            </a:r>
            <a:endParaRPr lang="en-US" sz="600" dirty="0"/>
          </a:p>
        </p:txBody>
      </p:sp>
    </p:spTree>
    <p:extLst>
      <p:ext uri="{BB962C8B-B14F-4D97-AF65-F5344CB8AC3E}">
        <p14:creationId xmlns:p14="http://schemas.microsoft.com/office/powerpoint/2010/main" val="7191538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A365A3-06AE-BEE9-A022-A3C983577E4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473692" y="6522444"/>
            <a:ext cx="612000" cy="21600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68EF82BE-DF56-4719-B180-C3B0D509F71F}" type="datetime1">
              <a:rPr lang="de-CH" noProof="0" smtClean="0"/>
              <a:pPr>
                <a:spcAft>
                  <a:spcPts val="600"/>
                </a:spcAft>
              </a:pPr>
              <a:t>20.03.24</a:t>
            </a:fld>
            <a:endParaRPr lang="de-CH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1B6258-3FA9-75F5-8529-AC8CE188A3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71700" y="6522444"/>
            <a:ext cx="5400000" cy="21600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de-DE" noProof="0" dirty="0"/>
              <a:t>Omar Mezghani</a:t>
            </a:r>
            <a:endParaRPr lang="de-CH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8EA813-CC12-CB30-2059-E0B76BB72A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37585" y="6522444"/>
            <a:ext cx="322577" cy="21600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5ACA52AF-F19D-405C-AD5F-7D94B96A5CC3}" type="slidenum">
              <a:rPr lang="de-CH" noProof="0" smtClean="0"/>
              <a:pPr>
                <a:spcAft>
                  <a:spcPts val="600"/>
                </a:spcAft>
              </a:pPr>
              <a:t>20</a:t>
            </a:fld>
            <a:endParaRPr lang="de-CH" noProof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562CF96-FF3D-1A43-13E1-01764A69CE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415" y="119556"/>
            <a:ext cx="6553200" cy="52832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612A102-34C2-D6B3-3031-0D8675B20B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9800" y="5759842"/>
            <a:ext cx="7772400" cy="40551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4627812-36F2-AC36-250B-79F9802EE79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00385" y="1903817"/>
            <a:ext cx="4714200" cy="3050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2347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A365A3-06AE-BEE9-A022-A3C983577E4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473692" y="6522444"/>
            <a:ext cx="612000" cy="21600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68EF82BE-DF56-4719-B180-C3B0D509F71F}" type="datetime1">
              <a:rPr lang="de-CH" noProof="0" smtClean="0"/>
              <a:pPr>
                <a:spcAft>
                  <a:spcPts val="600"/>
                </a:spcAft>
              </a:pPr>
              <a:t>20.03.24</a:t>
            </a:fld>
            <a:endParaRPr lang="de-CH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1B6258-3FA9-75F5-8529-AC8CE188A3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71700" y="6522444"/>
            <a:ext cx="5400000" cy="21600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de-DE" noProof="0" dirty="0"/>
              <a:t>Omar Mezghani</a:t>
            </a:r>
            <a:endParaRPr lang="de-CH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8EA813-CC12-CB30-2059-E0B76BB72A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37585" y="6522444"/>
            <a:ext cx="322577" cy="21600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5ACA52AF-F19D-405C-AD5F-7D94B96A5CC3}" type="slidenum">
              <a:rPr lang="de-CH" noProof="0" smtClean="0"/>
              <a:pPr>
                <a:spcAft>
                  <a:spcPts val="600"/>
                </a:spcAft>
              </a:pPr>
              <a:t>21</a:t>
            </a:fld>
            <a:endParaRPr lang="de-CH" noProof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350412C-2B1C-CEF3-E12C-527A344225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172" y="119556"/>
            <a:ext cx="6553200" cy="52832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088E152-8062-A621-9D4C-03CABEEF3F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7794" y="5669884"/>
            <a:ext cx="9036412" cy="58543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9257209-6598-5267-41EC-E2BF97CB7A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09461" y="1981998"/>
            <a:ext cx="4472551" cy="2894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1929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A365A3-06AE-BEE9-A022-A3C983577E4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473692" y="6522444"/>
            <a:ext cx="612000" cy="21600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68EF82BE-DF56-4719-B180-C3B0D509F71F}" type="datetime1">
              <a:rPr lang="de-CH" noProof="0" smtClean="0"/>
              <a:pPr>
                <a:spcAft>
                  <a:spcPts val="600"/>
                </a:spcAft>
              </a:pPr>
              <a:t>20.03.24</a:t>
            </a:fld>
            <a:endParaRPr lang="de-CH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1B6258-3FA9-75F5-8529-AC8CE188A3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71700" y="6522444"/>
            <a:ext cx="5400000" cy="21600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de-DE" noProof="0" dirty="0"/>
              <a:t>Omar Mezghani</a:t>
            </a:r>
            <a:endParaRPr lang="de-CH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8EA813-CC12-CB30-2059-E0B76BB72A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37585" y="6522444"/>
            <a:ext cx="322577" cy="21600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5ACA52AF-F19D-405C-AD5F-7D94B96A5CC3}" type="slidenum">
              <a:rPr lang="de-CH" noProof="0" smtClean="0"/>
              <a:pPr>
                <a:spcAft>
                  <a:spcPts val="600"/>
                </a:spcAft>
              </a:pPr>
              <a:t>22</a:t>
            </a:fld>
            <a:endParaRPr lang="de-CH" noProof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5DAA2EC-CF31-6DA0-94F7-1231FD8036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414" y="119556"/>
            <a:ext cx="6553200" cy="52832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7CA745B-EFA6-0C1F-B279-8AD4E85C02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9800" y="5778920"/>
            <a:ext cx="7772400" cy="44353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6BFC803-CEC4-D781-FD3E-C2E4B02E37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49123" y="1960521"/>
            <a:ext cx="4498380" cy="2936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6835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A365A3-06AE-BEE9-A022-A3C983577E4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473692" y="6522444"/>
            <a:ext cx="612000" cy="21600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68EF82BE-DF56-4719-B180-C3B0D509F71F}" type="datetime1">
              <a:rPr lang="de-CH" noProof="0" smtClean="0"/>
              <a:pPr>
                <a:spcAft>
                  <a:spcPts val="600"/>
                </a:spcAft>
              </a:pPr>
              <a:t>20.03.24</a:t>
            </a:fld>
            <a:endParaRPr lang="de-CH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1B6258-3FA9-75F5-8529-AC8CE188A3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71700" y="6522444"/>
            <a:ext cx="5400000" cy="21600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de-DE" noProof="0" dirty="0"/>
              <a:t>Omar Mezghani</a:t>
            </a:r>
            <a:endParaRPr lang="de-CH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8EA813-CC12-CB30-2059-E0B76BB72A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37585" y="6522444"/>
            <a:ext cx="322577" cy="21600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5ACA52AF-F19D-405C-AD5F-7D94B96A5CC3}" type="slidenum">
              <a:rPr lang="de-CH" noProof="0" smtClean="0"/>
              <a:pPr>
                <a:spcAft>
                  <a:spcPts val="600"/>
                </a:spcAft>
              </a:pPr>
              <a:t>23</a:t>
            </a:fld>
            <a:endParaRPr lang="de-CH" noProof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128FF45-76A8-2634-ADE2-7F01EAAA60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414" y="119556"/>
            <a:ext cx="6553200" cy="52832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4CFB7EC-5B2A-8642-E506-47FC8BDB05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7033" y="5668539"/>
            <a:ext cx="9077933" cy="58812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3E11F1E-ACC9-C40B-C24E-2BCAFE2EA17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09461" y="1981998"/>
            <a:ext cx="4472551" cy="2894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1475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C3A567AD-B458-4473-03F0-CE3BF1F74F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37" y="260351"/>
            <a:ext cx="10728325" cy="900000"/>
          </a:xfrm>
        </p:spPr>
        <p:txBody>
          <a:bodyPr/>
          <a:lstStyle/>
          <a:p>
            <a:r>
              <a:rPr lang="en-US" b="1" dirty="0">
                <a:solidFill>
                  <a:srgbClr val="215CAF"/>
                </a:solidFill>
              </a:rPr>
              <a:t>Proof outline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ontent Placeholder 2">
                <a:extLst>
                  <a:ext uri="{FF2B5EF4-FFF2-40B4-BE49-F238E27FC236}">
                    <a16:creationId xmlns:a16="http://schemas.microsoft.com/office/drawing/2014/main" id="{A4706EBC-A389-32C1-ED72-C6B5DED49CE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31837" y="1412875"/>
                <a:ext cx="10728326" cy="4860000"/>
              </a:xfrm>
            </p:spPr>
            <p:txBody>
              <a:bodyPr/>
              <a:lstStyle/>
              <a:p>
                <a:r>
                  <a:rPr lang="en-GB" sz="1800" dirty="0">
                    <a:effectLst/>
                  </a:rPr>
                  <a:t>Consider the event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1800" i="1" dirty="0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ε</m:t>
                    </m:r>
                    <m:r>
                      <a:rPr lang="en-US" sz="1800" b="0" i="1" dirty="0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1800" b="0" i="1" dirty="0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nary>
                          <m:naryPr>
                            <m:chr m:val="∑"/>
                            <m:ctrlPr>
                              <a:rPr lang="en-US" sz="1800" b="0" i="1" dirty="0" smtClean="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sz="1800" b="0" i="1" dirty="0" smtClean="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1800" b="0" i="1" dirty="0" smtClean="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sz="1800" b="0" i="1" dirty="0" smtClean="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US" sz="1800" b="0" i="1" dirty="0" smtClean="0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b="0" i="1" dirty="0" smtClean="0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sz="1800" b="0" i="1" dirty="0" smtClean="0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h</m:t>
                                </m:r>
                              </m:sub>
                            </m:sSub>
                            <m:r>
                              <a:rPr lang="en-US" sz="1800" b="0" i="1" dirty="0" smtClean="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sz="1800" b="0" i="1" dirty="0" smtClean="0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b="0" i="1" dirty="0" smtClean="0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1800" b="0" i="1" dirty="0" smtClean="0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1800" b="0" i="1" dirty="0" smtClean="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)≠0</m:t>
                            </m:r>
                          </m:e>
                        </m:nary>
                      </m:e>
                    </m:d>
                    <m:r>
                      <a:rPr lang="en-GB" sz="1800" i="1" dirty="0" smtClean="0">
                        <a:effectLst/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GB" sz="1800" i="1" dirty="0" smtClean="0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800" i="1" dirty="0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∃</m:t>
                        </m:r>
                        <m:r>
                          <a:rPr lang="en-US" sz="1800" b="0" i="1" dirty="0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sz="1800" b="0" i="1" dirty="0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=1, …, </m:t>
                        </m:r>
                        <m:r>
                          <a:rPr lang="en-US" sz="1800" b="0" i="1" dirty="0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US" sz="1800" b="0" i="1" dirty="0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: </m:t>
                        </m:r>
                        <m:d>
                          <m:dPr>
                            <m:begChr m:val="‖"/>
                            <m:endChr m:val="‖"/>
                            <m:ctrlPr>
                              <a:rPr lang="en-US" sz="1800" b="0" i="1" dirty="0" smtClean="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800" b="0" i="1" dirty="0" smtClean="0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b="0" i="1" dirty="0" smtClean="0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1800" b="0" i="1" dirty="0" smtClean="0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  <m:r>
                          <a:rPr lang="en-US" sz="1800" b="0" i="1" dirty="0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  <m:r>
                          <a:rPr lang="en-US" sz="1800" b="0" i="1" dirty="0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</m:e>
                    </m:d>
                  </m:oMath>
                </a14:m>
                <a:r>
                  <a:rPr lang="en-US" dirty="0"/>
                  <a:t>,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den>
                        </m:f>
                      </m:e>
                    </m:d>
                  </m:oMath>
                </a14:m>
                <a:r>
                  <a:rPr lang="en-GB" dirty="0"/>
                  <a:t>.</a:t>
                </a:r>
              </a:p>
              <a:p>
                <a:pPr>
                  <a:lnSpc>
                    <a:spcPct val="200000"/>
                  </a:lnSpc>
                </a:pPr>
                <a:r>
                  <a:rPr lang="en-US" dirty="0"/>
                  <a:t>Bias Variance decomposition:</a:t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GB" sz="1800" i="1" dirty="0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r>
                      <a:rPr lang="en-GB" sz="1800" i="1" dirty="0" smtClean="0">
                        <a:effectLst/>
                        <a:latin typeface="Cambria Math" panose="02040503050406030204" pitchFamily="18" charset="0"/>
                      </a:rPr>
                      <m:t>[</m:t>
                    </m:r>
                    <m:sSup>
                      <m:sSupPr>
                        <m:ctrlPr>
                          <a:rPr lang="en-GB" sz="1800" i="1" dirty="0" smtClean="0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1800" i="1" dirty="0" smtClean="0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GB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  <m:r>
                              <a:rPr lang="en-GB" i="1" dirty="0">
                                <a:latin typeface="Cambria Math" panose="02040503050406030204" pitchFamily="18" charset="0"/>
                              </a:rPr>
                              <m:t>(0) − </m:t>
                            </m:r>
                            <m:r>
                              <a:rPr lang="en-GB" i="1" dirty="0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r>
                              <a:rPr lang="en-GB" i="1" dirty="0">
                                <a:latin typeface="Cambria Math" panose="02040503050406030204" pitchFamily="18" charset="0"/>
                              </a:rPr>
                              <m:t>(0)</m:t>
                            </m:r>
                          </m:e>
                        </m:d>
                      </m:e>
                      <m:sup>
                        <m:r>
                          <a:rPr lang="en-US" sz="1800" b="0" i="1" dirty="0" smtClean="0">
                            <a:effectLst/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1800" i="1" dirty="0" smtClean="0">
                        <a:effectLst/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br>
                  <a:rPr lang="en-GB" sz="1800" dirty="0">
                    <a:effectLst/>
                    <a:latin typeface="CMR10"/>
                  </a:rPr>
                </a:br>
                <a14:m>
                  <m:oMath xmlns:m="http://schemas.openxmlformats.org/officeDocument/2006/math">
                    <m:r>
                      <a:rPr lang="en-GB" sz="1800" i="1" dirty="0" smtClean="0">
                        <a:effectLst/>
                        <a:latin typeface="Cambria Math" panose="02040503050406030204" pitchFamily="18" charset="0"/>
                      </a:rPr>
                      <m:t>≤</m:t>
                    </m:r>
                    <m:r>
                      <a:rPr lang="en-GB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GB" sz="1800" i="1" dirty="0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GB" sz="1800" i="1" dirty="0" smtClean="0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GB" sz="1800" i="1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GB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GB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i="1" dirty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d>
                                <m:r>
                                  <a:rPr lang="en-GB" i="1" dirty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GB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sSub>
                                      <m:sSubPr>
                                        <m:ctrlPr>
                                          <a:rPr lang="en-GB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i="1" dirty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𝔼</m:t>
                                        </m:r>
                                      </m:e>
                                      <m:sub>
                                        <m:r>
                                          <a:rPr lang="en-US" b="0" i="1" dirty="0" smtClean="0">
                                            <a:latin typeface="Cambria Math" panose="02040503050406030204" pitchFamily="18" charset="0"/>
                                          </a:rPr>
                                          <m:t>𝑌</m:t>
                                        </m:r>
                                      </m:sub>
                                    </m:sSub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GB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i="1" dirty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d>
                                <m:r>
                                  <a:rPr lang="en-GB" i="1" dirty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GB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𝔼</m:t>
                                    </m:r>
                                  </m:e>
                                  <m:sub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𝑌</m:t>
                                    </m:r>
                                  </m:sub>
                                </m:sSub>
                                <m:acc>
                                  <m:accPr>
                                    <m:chr m:val="̄"/>
                                    <m:ctrlPr>
                                      <a:rPr lang="en-GB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sSub>
                                      <m:sSubPr>
                                        <m:ctrlPr>
                                          <a:rPr lang="en-GB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 dirty="0"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e>
                                      <m:sub>
                                        <m:r>
                                          <a:rPr lang="en-US" i="1" dirty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</m:e>
                                </m:acc>
                                <m:d>
                                  <m:dPr>
                                    <m:ctrlPr>
                                      <a:rPr lang="en-GB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i="1" dirty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d>
                                <m:r>
                                  <a:rPr lang="en-GB" i="1" dirty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GB" i="1" dirty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en-GB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i="1" dirty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d>
                              </m:e>
                            </m:d>
                          </m:e>
                          <m:sup>
                            <m:r>
                              <a:rPr lang="en-US" sz="1800" b="0" i="1" dirty="0" smtClean="0">
                                <a:effectLst/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GB" sz="1800" i="1" dirty="0" smtClean="0">
                            <a:effectLst/>
                            <a:latin typeface="Cambria Math" panose="02040503050406030204" pitchFamily="18" charset="0"/>
                          </a:rPr>
                          <m:t>𝐼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GB" sz="1800" i="1" dirty="0" smtClean="0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1800" i="1" dirty="0" smtClean="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𝜀</m:t>
                            </m:r>
                          </m:e>
                        </m:d>
                      </m:e>
                    </m:d>
                    <m:r>
                      <a:rPr lang="en-GB" sz="1800" i="1" dirty="0" smtClean="0">
                        <a:effectLst/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GB" sz="1800" i="1" dirty="0" smtClean="0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dirty="0" smtClean="0">
                            <a:effectLst/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GB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sub>
                    </m:sSub>
                  </m:oMath>
                </a14:m>
                <a:endParaRPr lang="en-US" sz="1800" i="1" dirty="0">
                  <a:effectLst/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GB" dirty="0"/>
                  <a:t>                                          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GB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GB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GB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GB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GB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i="1" dirty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d>
                                <m:r>
                                  <a:rPr lang="en-GB" i="1" dirty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GB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𝔼</m:t>
                                    </m:r>
                                  </m:e>
                                  <m:sub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𝑌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GB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GB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i="1" dirty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d>
                              </m:e>
                            </m:d>
                          </m:e>
                          <m:sup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𝐼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GB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𝜀</m:t>
                            </m:r>
                          </m:e>
                        </m:d>
                      </m:e>
                    </m:d>
                    <m:r>
                      <a:rPr lang="en-GB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dirty="0"/>
                  <a:t>            </a:t>
                </a:r>
                <a14:m>
                  <m:oMath xmlns:m="http://schemas.openxmlformats.org/officeDocument/2006/math">
                    <m:r>
                      <a:rPr lang="en-GB" i="1" dirty="0" smtClean="0">
                        <a:solidFill>
                          <a:srgbClr val="B7352D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⟵</m:t>
                    </m:r>
                  </m:oMath>
                </a14:m>
                <a:r>
                  <a:rPr lang="en-GB" i="1" dirty="0">
                    <a:solidFill>
                      <a:srgbClr val="B7352D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Variance</a:t>
                </a:r>
              </a:p>
              <a:p>
                <a:pPr marL="0" indent="0">
                  <a:lnSpc>
                    <a:spcPct val="200000"/>
                  </a:lnSpc>
                  <a:buNone/>
                </a:pPr>
                <a14:m>
                  <m:oMath xmlns:m="http://schemas.openxmlformats.org/officeDocument/2006/math">
                    <m:r>
                      <a:rPr lang="en-US" sz="1800" b="0" i="1" dirty="0" smtClean="0">
                        <a:effectLst/>
                        <a:latin typeface="Cambria Math" panose="02040503050406030204" pitchFamily="18" charset="0"/>
                      </a:rPr>
                      <m:t>                                                      </m:t>
                    </m:r>
                    <m:r>
                      <a:rPr lang="en-GB" sz="1800" i="1" dirty="0" smtClean="0">
                        <a:effectLst/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GB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GB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GB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GB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𝔼</m:t>
                                    </m:r>
                                  </m:e>
                                  <m:sub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𝑌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GB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GB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i="1" dirty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d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(0)</m:t>
                                </m:r>
                              </m:e>
                            </m:d>
                          </m:e>
                          <m:sup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𝐼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GB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𝜀</m:t>
                            </m:r>
                          </m:e>
                        </m:d>
                      </m:e>
                    </m:d>
                  </m:oMath>
                </a14:m>
                <a:r>
                  <a:rPr lang="en-US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 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          </m:t>
                    </m:r>
                    <m:r>
                      <a:rPr lang="en-GB" i="1" dirty="0" smtClean="0">
                        <a:solidFill>
                          <a:srgbClr val="B7352D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⟵</m:t>
                    </m:r>
                  </m:oMath>
                </a14:m>
                <a:r>
                  <a:rPr lang="en-US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i="1" dirty="0">
                    <a:solidFill>
                      <a:srgbClr val="B7352D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Bias</a:t>
                </a:r>
              </a:p>
              <a:p>
                <a:pPr marL="0" indent="0">
                  <a:lnSpc>
                    <a:spcPct val="200000"/>
                  </a:lnSpc>
                  <a:buNone/>
                </a:pPr>
                <a:r>
                  <a:rPr lang="en-GB" sz="1800" dirty="0">
                    <a:effectLst/>
                  </a:rPr>
                  <a:t>                                           </a:t>
                </a:r>
                <a14:m>
                  <m:oMath xmlns:m="http://schemas.openxmlformats.org/officeDocument/2006/math">
                    <m:r>
                      <a:rPr lang="en-GB" sz="1800" i="1" dirty="0" smtClean="0">
                        <a:effectLst/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GB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GB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sub>
                    </m:sSub>
                  </m:oMath>
                </a14:m>
                <a:endParaRPr lang="en-GB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800" i="1" dirty="0" smtClean="0">
                          <a:effectLst/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GB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7" name="Content Placeholder 2">
                <a:extLst>
                  <a:ext uri="{FF2B5EF4-FFF2-40B4-BE49-F238E27FC236}">
                    <a16:creationId xmlns:a16="http://schemas.microsoft.com/office/drawing/2014/main" id="{A4706EBC-A389-32C1-ED72-C6B5DED49CE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1837" y="1412875"/>
                <a:ext cx="10728326" cy="4860000"/>
              </a:xfrm>
              <a:blipFill>
                <a:blip r:embed="rId3"/>
                <a:stretch>
                  <a:fillRect l="-1182" t="-8094" b="-57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A365A3-06AE-BEE9-A022-A3C983577E4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473692" y="6522444"/>
            <a:ext cx="612000" cy="21600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68EF82BE-DF56-4719-B180-C3B0D509F71F}" type="datetime1">
              <a:rPr lang="de-CH" noProof="0" smtClean="0"/>
              <a:pPr>
                <a:spcAft>
                  <a:spcPts val="600"/>
                </a:spcAft>
              </a:pPr>
              <a:t>20.03.24</a:t>
            </a:fld>
            <a:endParaRPr lang="de-CH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1B6258-3FA9-75F5-8529-AC8CE188A3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71700" y="6522444"/>
            <a:ext cx="5400000" cy="21600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de-DE" noProof="0" dirty="0"/>
              <a:t>Omar Mezghani</a:t>
            </a:r>
            <a:endParaRPr lang="de-CH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8EA813-CC12-CB30-2059-E0B76BB72A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37585" y="6522444"/>
            <a:ext cx="322577" cy="21600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5ACA52AF-F19D-405C-AD5F-7D94B96A5CC3}" type="slidenum">
              <a:rPr lang="de-CH" noProof="0" smtClean="0"/>
              <a:pPr>
                <a:spcAft>
                  <a:spcPts val="600"/>
                </a:spcAft>
              </a:pPr>
              <a:t>24</a:t>
            </a:fld>
            <a:endParaRPr lang="de-CH" noProof="0"/>
          </a:p>
        </p:txBody>
      </p:sp>
    </p:spTree>
    <p:extLst>
      <p:ext uri="{BB962C8B-B14F-4D97-AF65-F5344CB8AC3E}">
        <p14:creationId xmlns:p14="http://schemas.microsoft.com/office/powerpoint/2010/main" val="42570068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C3A567AD-B458-4473-03F0-CE3BF1F74F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37" y="260351"/>
            <a:ext cx="10728325" cy="900000"/>
          </a:xfrm>
        </p:spPr>
        <p:txBody>
          <a:bodyPr/>
          <a:lstStyle/>
          <a:p>
            <a:r>
              <a:rPr lang="en-US" b="1" dirty="0">
                <a:solidFill>
                  <a:srgbClr val="215CAF"/>
                </a:solidFill>
              </a:rPr>
              <a:t>Proof outline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ontent Placeholder 2">
                <a:extLst>
                  <a:ext uri="{FF2B5EF4-FFF2-40B4-BE49-F238E27FC236}">
                    <a16:creationId xmlns:a16="http://schemas.microsoft.com/office/drawing/2014/main" id="{A4706EBC-A389-32C1-ED72-C6B5DED49CE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31837" y="1412875"/>
                <a:ext cx="10728326" cy="4860000"/>
              </a:xfrm>
            </p:spPr>
            <p:txBody>
              <a:bodyPr/>
              <a:lstStyle/>
              <a:p>
                <a:pPr>
                  <a:lnSpc>
                    <a:spcPct val="150000"/>
                  </a:lnSpc>
                </a:pPr>
                <a:endParaRPr lang="en-US" dirty="0"/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Bounding the variance: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(0)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GB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GB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𝜉</m:t>
                                </m:r>
                              </m:sub>
                            </m:sSub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h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𝑑</m:t>
                            </m:r>
                          </m:sup>
                        </m:sSup>
                      </m:den>
                    </m:f>
                  </m:oMath>
                </a14:m>
                <a:endParaRPr lang="en-US" dirty="0"/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Bounding the bias: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(0)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bSup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sup>
                    </m:sSup>
                  </m:oMath>
                </a14:m>
                <a:endParaRPr lang="en-US" dirty="0"/>
              </a:p>
              <a:p>
                <a:pPr>
                  <a:lnSpc>
                    <a:spcPct val="200000"/>
                  </a:lnSpc>
                </a:pPr>
                <a:r>
                  <a:rPr lang="en-US" dirty="0"/>
                  <a:t>The theorem follows by balancing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𝑒𝑥𝑝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𝐶𝑛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p>
                        </m:sSup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sup>
                    </m:sSup>
                  </m:oMath>
                </a14:m>
                <a:r>
                  <a:rPr lang="en-US" dirty="0"/>
                  <a:t>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𝛽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𝑑</m:t>
                            </m:r>
                          </m:den>
                        </m:f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7" name="Content Placeholder 2">
                <a:extLst>
                  <a:ext uri="{FF2B5EF4-FFF2-40B4-BE49-F238E27FC236}">
                    <a16:creationId xmlns:a16="http://schemas.microsoft.com/office/drawing/2014/main" id="{A4706EBC-A389-32C1-ED72-C6B5DED49CE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1837" y="1412875"/>
                <a:ext cx="10728326" cy="4860000"/>
              </a:xfrm>
              <a:blipFill>
                <a:blip r:embed="rId3"/>
                <a:stretch>
                  <a:fillRect l="-1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A365A3-06AE-BEE9-A022-A3C983577E4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473692" y="6522444"/>
            <a:ext cx="612000" cy="21600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68EF82BE-DF56-4719-B180-C3B0D509F71F}" type="datetime1">
              <a:rPr lang="de-CH" noProof="0" smtClean="0"/>
              <a:pPr>
                <a:spcAft>
                  <a:spcPts val="600"/>
                </a:spcAft>
              </a:pPr>
              <a:t>20.03.24</a:t>
            </a:fld>
            <a:endParaRPr lang="de-CH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1B6258-3FA9-75F5-8529-AC8CE188A3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71700" y="6522444"/>
            <a:ext cx="5400000" cy="21600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de-DE" noProof="0" dirty="0"/>
              <a:t>Omar Mezghani</a:t>
            </a:r>
            <a:endParaRPr lang="de-CH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8EA813-CC12-CB30-2059-E0B76BB72A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37585" y="6522444"/>
            <a:ext cx="322577" cy="21600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5ACA52AF-F19D-405C-AD5F-7D94B96A5CC3}" type="slidenum">
              <a:rPr lang="de-CH" noProof="0" smtClean="0"/>
              <a:pPr>
                <a:spcAft>
                  <a:spcPts val="600"/>
                </a:spcAft>
              </a:pPr>
              <a:t>25</a:t>
            </a:fld>
            <a:endParaRPr lang="de-CH" noProof="0"/>
          </a:p>
        </p:txBody>
      </p:sp>
    </p:spTree>
    <p:extLst>
      <p:ext uri="{BB962C8B-B14F-4D97-AF65-F5344CB8AC3E}">
        <p14:creationId xmlns:p14="http://schemas.microsoft.com/office/powerpoint/2010/main" val="24958016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800002-0C81-555F-7DEC-3254EAAB3C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/>
                </a:solidFill>
              </a:rPr>
              <a:t>Reflection and critic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815ED9-C3E5-18C0-2677-6C7E59F85E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837" y="1412875"/>
            <a:ext cx="10728326" cy="4860000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endParaRPr lang="en-US" dirty="0"/>
          </a:p>
          <a:p>
            <a:pPr>
              <a:lnSpc>
                <a:spcPct val="150000"/>
              </a:lnSpc>
            </a:pPr>
            <a:r>
              <a:rPr lang="en-US" dirty="0"/>
              <a:t>Rigorous viewpoint to the understanding of overfitting.</a:t>
            </a:r>
          </a:p>
          <a:p>
            <a:pPr>
              <a:lnSpc>
                <a:spcPct val="150000"/>
              </a:lnSpc>
            </a:pPr>
            <a:r>
              <a:rPr lang="en-US" dirty="0"/>
              <a:t>The function class may not hold in every scenario.</a:t>
            </a:r>
          </a:p>
          <a:p>
            <a:pPr>
              <a:lnSpc>
                <a:spcPct val="150000"/>
              </a:lnSpc>
            </a:pPr>
            <a:r>
              <a:rPr lang="en-US" dirty="0"/>
              <a:t>Lack of examples.</a:t>
            </a:r>
          </a:p>
          <a:p>
            <a:pPr>
              <a:lnSpc>
                <a:spcPct val="150000"/>
              </a:lnSpc>
            </a:pPr>
            <a:r>
              <a:rPr lang="en-US" dirty="0"/>
              <a:t>Exploring higher dimensions.</a:t>
            </a:r>
          </a:p>
          <a:p>
            <a:pPr>
              <a:lnSpc>
                <a:spcPct val="150000"/>
              </a:lnSpc>
            </a:pPr>
            <a:r>
              <a:rPr lang="en-US" dirty="0"/>
              <a:t>Extending these results to other nonparametric estimators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A69E3C-BA1D-F271-3905-B536C3D8F5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F82BE-DF56-4719-B180-C3B0D509F71F}" type="datetime1">
              <a:rPr lang="de-CH" noProof="0" smtClean="0"/>
              <a:t>20.03.24</a:t>
            </a:fld>
            <a:endParaRPr lang="de-CH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41F7DB-6E8C-BD41-61A4-7341F14D99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noProof="0"/>
              <a:t>Organisationseinheit verbal</a:t>
            </a:r>
            <a:endParaRPr lang="de-CH" noProof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A4EEF4-4200-7797-08C6-9A00F7F1D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A52AF-F19D-405C-AD5F-7D94B96A5CC3}" type="slidenum">
              <a:rPr lang="de-CH" noProof="0" smtClean="0"/>
              <a:t>26</a:t>
            </a:fld>
            <a:endParaRPr lang="de-CH" noProof="0"/>
          </a:p>
        </p:txBody>
      </p:sp>
    </p:spTree>
    <p:extLst>
      <p:ext uri="{BB962C8B-B14F-4D97-AF65-F5344CB8AC3E}">
        <p14:creationId xmlns:p14="http://schemas.microsoft.com/office/powerpoint/2010/main" val="28581169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F57320-FFC2-3E1C-6B49-D85D53172D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215CAF"/>
                </a:solidFill>
              </a:rPr>
              <a:t>Follow up papers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C6AE13-B2E0-BFE7-39BD-BA9B32F5F9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GB" b="0" i="0" u="none" strike="noStrike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Surprises in high-dimensional </a:t>
            </a:r>
            <a:r>
              <a:rPr lang="en-GB" b="0" i="0" u="none" strike="noStrike" dirty="0" err="1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ridgeless</a:t>
            </a:r>
            <a:r>
              <a:rPr lang="en-GB" b="0" i="0" u="none" strike="noStrike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least squares interpolation.  Hastie, T., </a:t>
            </a:r>
            <a:r>
              <a:rPr lang="en-GB" b="0" i="0" u="none" strike="noStrike" dirty="0" err="1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Montanari</a:t>
            </a:r>
            <a:r>
              <a:rPr lang="en-GB" b="0" i="0" u="none" strike="noStrike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, A., Rosset, S., &amp; </a:t>
            </a:r>
            <a:r>
              <a:rPr lang="en-GB" b="0" i="0" u="none" strike="noStrike" dirty="0" err="1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Tibshirani</a:t>
            </a:r>
            <a:r>
              <a:rPr lang="en-GB" b="0" i="0" u="none" strike="noStrike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, R. J. (2022).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en-GB" b="0" i="0" u="none" strike="noStrike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Benign overfitting in linear regression Bartlett, P. L., Long, P. M., Lugosi, G., &amp; </a:t>
            </a:r>
            <a:r>
              <a:rPr lang="en-GB" b="0" i="0" u="none" strike="noStrike" dirty="0" err="1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Tsigler</a:t>
            </a:r>
            <a:r>
              <a:rPr lang="en-GB" b="0" i="0" u="none" strike="noStrike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, A. (2020).</a:t>
            </a:r>
          </a:p>
          <a:p>
            <a:pPr>
              <a:lnSpc>
                <a:spcPct val="150000"/>
              </a:lnSpc>
            </a:pPr>
            <a:r>
              <a:rPr lang="en-GB" b="0" i="0" u="none" strike="noStrike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Fit without fear: remarkable mathematical phenomena of deep learning through the prism of interpolation.  Belkin, M. (2021)</a:t>
            </a:r>
          </a:p>
          <a:p>
            <a:pPr>
              <a:lnSpc>
                <a:spcPct val="150000"/>
              </a:lnSpc>
            </a:pPr>
            <a:r>
              <a:rPr lang="en-GB" b="0" i="0" u="none" strike="noStrike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Reconciling modern machine-learning practice and the classical bias–variance trade-off.  Belkin, M., Hsu, D., Ma, S., &amp; Mandal, S. (2019)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74B9DC-D831-768E-26C9-7C053ADCB2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96697-4585-4368-989A-16003D150648}" type="datetime1">
              <a:rPr lang="de-CH" noProof="0" smtClean="0"/>
              <a:t>20.03.24</a:t>
            </a:fld>
            <a:endParaRPr lang="de-CH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C6C7B1-43FF-2711-E939-F5BFC7C7E2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noProof="0"/>
              <a:t>Organisationseinheit verbal</a:t>
            </a:r>
            <a:endParaRPr lang="de-CH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C72956-2EFD-ACB4-1880-5C72A870F6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A52AF-F19D-405C-AD5F-7D94B96A5CC3}" type="slidenum">
              <a:rPr lang="de-CH" noProof="0" smtClean="0"/>
              <a:t>27</a:t>
            </a:fld>
            <a:endParaRPr lang="de-CH" noProof="0"/>
          </a:p>
        </p:txBody>
      </p:sp>
    </p:spTree>
    <p:extLst>
      <p:ext uri="{BB962C8B-B14F-4D97-AF65-F5344CB8AC3E}">
        <p14:creationId xmlns:p14="http://schemas.microsoft.com/office/powerpoint/2010/main" val="41091520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Placeholder 11" descr="A large building with a dome roof&#10;&#10;Description automatically generated">
            <a:extLst>
              <a:ext uri="{FF2B5EF4-FFF2-40B4-BE49-F238E27FC236}">
                <a16:creationId xmlns:a16="http://schemas.microsoft.com/office/drawing/2014/main" id="{A3E2E5A3-A648-6A38-BBBC-EA9E01B9F5EB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6" b="1006"/>
          <a:stretch>
            <a:fillRect/>
          </a:stretch>
        </p:blipFill>
        <p:spPr/>
      </p:pic>
      <p:sp>
        <p:nvSpPr>
          <p:cNvPr id="2" name="Bildplatzhalter 1">
            <a:extLst>
              <a:ext uri="{FF2B5EF4-FFF2-40B4-BE49-F238E27FC236}">
                <a16:creationId xmlns:a16="http://schemas.microsoft.com/office/drawing/2014/main" id="{11ADABBC-2742-48DB-BA2B-E411F07CEE7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783271" y="6409565"/>
            <a:ext cx="1676892" cy="251577"/>
          </a:xfrm>
        </p:spPr>
        <p:txBody>
          <a:bodyPr/>
          <a:lstStyle/>
          <a:p>
            <a:r>
              <a:rPr lang="de-DE" sz="1600" dirty="0"/>
              <a:t>20. March 2024</a:t>
            </a:r>
            <a:endParaRPr lang="de-CH" sz="1600" dirty="0"/>
          </a:p>
          <a:p>
            <a:endParaRPr lang="en-US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4171C1F6-869F-40B1-8975-92FF2042F4C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443271" y="2437500"/>
            <a:ext cx="4680000" cy="2413000"/>
          </a:xfrm>
          <a:solidFill>
            <a:schemeClr val="accent1"/>
          </a:solidFill>
        </p:spPr>
        <p:txBody>
          <a:bodyPr/>
          <a:lstStyle/>
          <a:p>
            <a:pPr algn="ctr"/>
            <a:endParaRPr lang="en-GB" sz="2800" b="1" dirty="0">
              <a:latin typeface="+mj-lt"/>
            </a:endParaRPr>
          </a:p>
          <a:p>
            <a:pPr algn="ctr"/>
            <a:endParaRPr lang="en-GB" sz="2800" b="1" dirty="0">
              <a:latin typeface="+mj-lt"/>
            </a:endParaRPr>
          </a:p>
          <a:p>
            <a:pPr algn="ctr"/>
            <a:r>
              <a:rPr lang="en-GB" sz="2800" b="1" dirty="0">
                <a:latin typeface="+mj-lt"/>
              </a:rPr>
              <a:t>Any questions?</a:t>
            </a:r>
            <a:endParaRPr lang="en-GB" sz="2800" dirty="0">
              <a:latin typeface="+mj-lt"/>
            </a:endParaRPr>
          </a:p>
        </p:txBody>
      </p:sp>
      <p:sp>
        <p:nvSpPr>
          <p:cNvPr id="13" name="Bildplatzhalter 1">
            <a:extLst>
              <a:ext uri="{FF2B5EF4-FFF2-40B4-BE49-F238E27FC236}">
                <a16:creationId xmlns:a16="http://schemas.microsoft.com/office/drawing/2014/main" id="{863773D3-DE01-C283-8216-6FF869C44713}"/>
              </a:ext>
            </a:extLst>
          </p:cNvPr>
          <p:cNvSpPr txBox="1">
            <a:spLocks/>
          </p:cNvSpPr>
          <p:nvPr/>
        </p:nvSpPr>
        <p:spPr>
          <a:xfrm>
            <a:off x="731837" y="6409565"/>
            <a:ext cx="1676892" cy="25157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8163" indent="-271463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Symbol" panose="05050102010706020507" pitchFamily="18" charset="2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0000" indent="-270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Symbol" panose="05050102010706020507" pitchFamily="18" charset="2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80000" indent="-271463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Symbol" panose="05050102010706020507" pitchFamily="18" charset="2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50000" indent="-270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Symbol" panose="05050102010706020507" pitchFamily="18" charset="2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Omar Mezghani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90295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42786A-B588-CB20-27E6-4C3566D3D1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215CAF"/>
                </a:solidFill>
              </a:rPr>
              <a:t>Proof outline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AEEF014-F655-AB60-B137-C139D263F9E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31837" y="1412875"/>
                <a:ext cx="10728326" cy="4860000"/>
              </a:xfrm>
            </p:spPr>
            <p:txBody>
              <a:bodyPr/>
              <a:lstStyle/>
              <a:p>
                <a:pPr>
                  <a:lnSpc>
                    <a:spcPct val="150000"/>
                  </a:lnSpc>
                </a:pPr>
                <a:endParaRPr lang="en-US" dirty="0"/>
              </a:p>
              <a:p>
                <a:pPr>
                  <a:lnSpc>
                    <a:spcPct val="150000"/>
                  </a:lnSpc>
                </a:pPr>
                <a:endParaRPr lang="en-US" dirty="0"/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The bias term is 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GB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GB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i="1" dirty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𝔼</m:t>
                                      </m:r>
                                    </m:e>
                                    <m:sub>
                                      <m: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  <m:t>𝑌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GB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GB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i="1" dirty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d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(0)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i="1" dirty="0">
                              <a:latin typeface="Cambria Math" panose="02040503050406030204" pitchFamily="18" charset="0"/>
                            </a:rPr>
                            <m:t>𝐼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n-GB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𝜀</m:t>
                              </m:r>
                            </m:e>
                          </m:d>
                        </m:e>
                      </m:d>
                      <m:r>
                        <a:rPr lang="en-US" b="0" i="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GB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GB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GB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nary>
                                        <m:naryPr>
                                          <m:chr m:val="∑"/>
                                          <m:ctrlPr>
                                            <a:rPr lang="en-GB" i="1" dirty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naryPr>
                                        <m:sub>
                                          <m:r>
                                            <m:rPr>
                                              <m:brk m:alnAt="23"/>
                                            </m:rPr>
                                            <a:rPr lang="en-US" i="1" dirty="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  <m:r>
                                            <a:rPr lang="en-US" i="1" dirty="0">
                                              <a:latin typeface="Cambria Math" panose="02040503050406030204" pitchFamily="18" charset="0"/>
                                            </a:rPr>
                                            <m:t>=1</m:t>
                                          </m:r>
                                        </m:sub>
                                        <m:sup>
                                          <m:r>
                                            <a:rPr lang="en-US" i="1" dirty="0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sup>
                                        <m:e>
                                          <m:d>
                                            <m:dPr>
                                              <m:ctrlPr>
                                                <a:rPr lang="en-US" i="1" dirty="0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b="0" i="1" dirty="0" smtClean="0">
                                                  <a:latin typeface="Cambria Math" panose="02040503050406030204" pitchFamily="18" charset="0"/>
                                                </a:rPr>
                                                <m:t>𝑓</m:t>
                                              </m:r>
                                              <m:r>
                                                <a:rPr lang="en-US" b="0" i="1" dirty="0" smtClean="0">
                                                  <a:latin typeface="Cambria Math" panose="02040503050406030204" pitchFamily="18" charset="0"/>
                                                </a:rPr>
                                                <m:t>(</m:t>
                                              </m:r>
                                              <m:sSub>
                                                <m:sSubPr>
                                                  <m:ctrlPr>
                                                    <a:rPr lang="en-US" b="0" i="1" dirty="0" smtClean="0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b="0" i="1" dirty="0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𝑋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b="0" i="1" dirty="0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𝑖</m:t>
                                                  </m:r>
                                                </m:sub>
                                              </m:sSub>
                                            </m:e>
                                          </m:d>
                                          <m:r>
                                            <a:rPr lang="en-US" b="0" i="1" dirty="0" smtClean="0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en-US" b="0" i="1" dirty="0" smtClean="0">
                                              <a:latin typeface="Cambria Math" panose="02040503050406030204" pitchFamily="18" charset="0"/>
                                            </a:rPr>
                                            <m:t>𝑓</m:t>
                                          </m:r>
                                          <m:r>
                                            <a:rPr lang="en-US" b="0" i="1" dirty="0" smtClean="0">
                                              <a:latin typeface="Cambria Math" panose="02040503050406030204" pitchFamily="18" charset="0"/>
                                            </a:rPr>
                                            <m:t>(0))</m:t>
                                          </m:r>
                                        </m:e>
                                      </m:nary>
                                      <m:sSub>
                                        <m:sSubPr>
                                          <m:ctrlPr>
                                            <a:rPr lang="en-GB" i="1" dirty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 dirty="0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e>
                                        <m:sub>
                                          <m:r>
                                            <a:rPr lang="en-US" i="1" dirty="0">
                                              <a:latin typeface="Cambria Math" panose="02040503050406030204" pitchFamily="18" charset="0"/>
                                            </a:rPr>
                                            <m:t>h</m:t>
                                          </m:r>
                                        </m:sub>
                                      </m:sSub>
                                      <m: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sSub>
                                        <m:sSubPr>
                                          <m:ctrlPr>
                                            <a:rPr lang="en-US" i="1" dirty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 dirty="0">
                                              <a:latin typeface="Cambria Math" panose="02040503050406030204" pitchFamily="18" charset="0"/>
                                            </a:rPr>
                                            <m:t>𝑋</m:t>
                                          </m:r>
                                        </m:e>
                                        <m:sub>
                                          <m:r>
                                            <a:rPr lang="en-US" i="1" dirty="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num>
                                    <m:den>
                                      <m:nary>
                                        <m:naryPr>
                                          <m:chr m:val="∑"/>
                                          <m:ctrlPr>
                                            <a:rPr lang="en-GB" i="1" dirty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naryPr>
                                        <m:sub>
                                          <m:r>
                                            <m:rPr>
                                              <m:brk m:alnAt="23"/>
                                            </m:rPr>
                                            <a:rPr lang="en-US" i="1" dirty="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  <m:r>
                                            <a:rPr lang="en-US" i="1" dirty="0">
                                              <a:latin typeface="Cambria Math" panose="02040503050406030204" pitchFamily="18" charset="0"/>
                                            </a:rPr>
                                            <m:t>=1</m:t>
                                          </m:r>
                                        </m:sub>
                                        <m:sup>
                                          <m:r>
                                            <a:rPr lang="en-US" i="1" dirty="0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sup>
                                        <m:e>
                                          <m:sSub>
                                            <m:sSubPr>
                                              <m:ctrlPr>
                                                <a:rPr lang="en-GB" i="1" dirty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 dirty="0">
                                                  <a:latin typeface="Cambria Math" panose="02040503050406030204" pitchFamily="18" charset="0"/>
                                                </a:rPr>
                                                <m:t>𝑘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i="1" dirty="0">
                                                  <a:latin typeface="Cambria Math" panose="02040503050406030204" pitchFamily="18" charset="0"/>
                                                </a:rPr>
                                                <m:t>h</m:t>
                                              </m:r>
                                            </m:sub>
                                          </m:sSub>
                                          <m:r>
                                            <a:rPr lang="en-US" i="1" dirty="0">
                                              <a:latin typeface="Cambria Math" panose="02040503050406030204" pitchFamily="18" charset="0"/>
                                            </a:rPr>
                                            <m:t>(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i="1" dirty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 dirty="0">
                                                  <a:latin typeface="Cambria Math" panose="02040503050406030204" pitchFamily="18" charset="0"/>
                                                </a:rPr>
                                                <m:t>𝑋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i="1" dirty="0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  <m:r>
                                            <a:rPr lang="en-US" i="1" dirty="0">
                                              <a:latin typeface="Cambria Math" panose="02040503050406030204" pitchFamily="18" charset="0"/>
                                            </a:rPr>
                                            <m:t>)</m:t>
                                          </m:r>
                                        </m:e>
                                      </m:nary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i="1" dirty="0">
                              <a:latin typeface="Cambria Math" panose="02040503050406030204" pitchFamily="18" charset="0"/>
                            </a:rPr>
                            <m:t>𝐼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n-GB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𝜀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AEEF014-F655-AB60-B137-C139D263F9E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1837" y="1412875"/>
                <a:ext cx="10728326" cy="4860000"/>
              </a:xfrm>
              <a:blipFill>
                <a:blip r:embed="rId2"/>
                <a:stretch>
                  <a:fillRect l="-1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40BECF-19A6-E2CD-F06E-97D55D7696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F82BE-DF56-4719-B180-C3B0D509F71F}" type="datetime1">
              <a:rPr lang="de-CH" noProof="0" smtClean="0"/>
              <a:t>20.03.24</a:t>
            </a:fld>
            <a:endParaRPr lang="de-CH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090608-BA9A-9B8D-08FD-96DBE9FAF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noProof="0"/>
              <a:t>Organisationseinheit verbal</a:t>
            </a:r>
            <a:endParaRPr lang="de-CH" noProof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F51CF7-17E6-EF15-31BF-972A03C27A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A52AF-F19D-405C-AD5F-7D94B96A5CC3}" type="slidenum">
              <a:rPr lang="de-CH" noProof="0" smtClean="0"/>
              <a:t>29</a:t>
            </a:fld>
            <a:endParaRPr lang="de-CH" noProof="0"/>
          </a:p>
        </p:txBody>
      </p:sp>
    </p:spTree>
    <p:extLst>
      <p:ext uri="{BB962C8B-B14F-4D97-AF65-F5344CB8AC3E}">
        <p14:creationId xmlns:p14="http://schemas.microsoft.com/office/powerpoint/2010/main" val="17024957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C3A567AD-B458-4473-03F0-CE3BF1F74F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37" y="300811"/>
            <a:ext cx="10728325" cy="900000"/>
          </a:xfrm>
        </p:spPr>
        <p:txBody>
          <a:bodyPr/>
          <a:lstStyle/>
          <a:p>
            <a:r>
              <a:rPr lang="en-US" sz="2800" b="1" dirty="0">
                <a:solidFill>
                  <a:schemeClr val="accent1"/>
                </a:solidFill>
              </a:rPr>
              <a:t>Rethinking Interpolation in Machine Learning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A4706EBC-A389-32C1-ED72-C6B5DED49C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04163" y="1412875"/>
            <a:ext cx="5256000" cy="4860000"/>
          </a:xfrm>
        </p:spPr>
        <p:txBody>
          <a:bodyPr/>
          <a:lstStyle/>
          <a:p>
            <a:pPr>
              <a:lnSpc>
                <a:spcPct val="150000"/>
              </a:lnSpc>
            </a:pPr>
            <a:endParaRPr lang="en-GB" sz="1800" b="1" dirty="0">
              <a:effectLst/>
            </a:endParaRPr>
          </a:p>
          <a:p>
            <a:pPr>
              <a:lnSpc>
                <a:spcPct val="150000"/>
              </a:lnSpc>
            </a:pPr>
            <a:r>
              <a:rPr lang="en-GB" sz="1800" b="1" dirty="0">
                <a:effectLst/>
              </a:rPr>
              <a:t>underparametrized regime: </a:t>
            </a:r>
            <a:r>
              <a:rPr lang="en-GB" sz="1800" dirty="0">
                <a:effectLst/>
              </a:rPr>
              <a:t>less parameters than data leads to an approximation. We observe the typical bias-variance trade-off.</a:t>
            </a:r>
          </a:p>
          <a:p>
            <a:pPr>
              <a:lnSpc>
                <a:spcPct val="150000"/>
              </a:lnSpc>
            </a:pPr>
            <a:r>
              <a:rPr lang="en-GB" sz="1800" b="1" dirty="0">
                <a:effectLst/>
              </a:rPr>
              <a:t>overparametrized regime: </a:t>
            </a:r>
            <a:r>
              <a:rPr lang="en-GB" sz="1800" dirty="0">
                <a:effectLst/>
              </a:rPr>
              <a:t>more parameters than data yields an underspecified problem with many interpolating solutions.</a:t>
            </a:r>
            <a:endParaRPr lang="en-GB" dirty="0">
              <a:effectLst/>
            </a:endParaRPr>
          </a:p>
          <a:p>
            <a:pPr>
              <a:lnSpc>
                <a:spcPct val="150000"/>
              </a:lnSpc>
            </a:pPr>
            <a:endParaRPr lang="en-GB" dirty="0">
              <a:effectLst/>
            </a:endParaRPr>
          </a:p>
          <a:p>
            <a:endParaRPr lang="en-GB" b="0" i="0" u="none" strike="noStrike" dirty="0">
              <a:effectLst/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en-GB" b="0" i="0" u="none" strike="noStrike" dirty="0">
              <a:effectLst/>
            </a:endParaRP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A365A3-06AE-BEE9-A022-A3C983577E4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473692" y="6522444"/>
            <a:ext cx="612000" cy="21600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68EF82BE-DF56-4719-B180-C3B0D509F71F}" type="datetime1">
              <a:rPr lang="de-CH" noProof="0" smtClean="0"/>
              <a:pPr>
                <a:spcAft>
                  <a:spcPts val="600"/>
                </a:spcAft>
              </a:pPr>
              <a:t>20.03.24</a:t>
            </a:fld>
            <a:endParaRPr lang="de-CH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1B6258-3FA9-75F5-8529-AC8CE188A3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71700" y="6522444"/>
            <a:ext cx="5400000" cy="21600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de-DE" noProof="0" dirty="0"/>
              <a:t>Omar Mezghani</a:t>
            </a:r>
            <a:endParaRPr lang="de-CH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8EA813-CC12-CB30-2059-E0B76BB72A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37585" y="6522444"/>
            <a:ext cx="322577" cy="21600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5ACA52AF-F19D-405C-AD5F-7D94B96A5CC3}" type="slidenum">
              <a:rPr lang="de-CH" noProof="0" smtClean="0"/>
              <a:pPr>
                <a:spcAft>
                  <a:spcPts val="600"/>
                </a:spcAft>
              </a:pPr>
              <a:t>3</a:t>
            </a:fld>
            <a:endParaRPr lang="de-CH" noProof="0"/>
          </a:p>
        </p:txBody>
      </p:sp>
      <p:pic>
        <p:nvPicPr>
          <p:cNvPr id="10" name="Picture 9" descr="A diagram of a training risk&#10;&#10;Description automatically generated">
            <a:extLst>
              <a:ext uri="{FF2B5EF4-FFF2-40B4-BE49-F238E27FC236}">
                <a16:creationId xmlns:a16="http://schemas.microsoft.com/office/drawing/2014/main" id="{2963C5FE-BC22-1FE0-6E8B-1D8B7E9C5D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838" y="2664775"/>
            <a:ext cx="5040000" cy="2356199"/>
          </a:xfrm>
          <a:prstGeom prst="rect">
            <a:avLst/>
          </a:prstGeom>
          <a:noFill/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7CEC957-B1C7-5D16-7982-CD2E154DC9A1}"/>
              </a:ext>
            </a:extLst>
          </p:cNvPr>
          <p:cNvSpPr txBox="1"/>
          <p:nvPr/>
        </p:nvSpPr>
        <p:spPr>
          <a:xfrm>
            <a:off x="731837" y="6134375"/>
            <a:ext cx="42725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" dirty="0">
                <a:solidFill>
                  <a:srgbClr val="222222"/>
                </a:solidFill>
                <a:latin typeface="Arial" panose="020B0604020202020204" pitchFamily="34" charset="0"/>
              </a:rPr>
              <a:t>[1] </a:t>
            </a:r>
            <a:r>
              <a:rPr lang="en-GB" sz="6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Belkin, M., Hsu, D., Ma, S., &amp; Mandal, S. (2019). Reconciling modern machine-learning practice and the classical bias–variance trade-off. </a:t>
            </a:r>
            <a:r>
              <a:rPr lang="en-GB" sz="600" b="0" i="1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Proceedings of the National Academy of Sciences</a:t>
            </a:r>
            <a:r>
              <a:rPr lang="en-GB" sz="6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 </a:t>
            </a:r>
            <a:r>
              <a:rPr lang="en-GB" sz="600" b="0" i="1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116</a:t>
            </a:r>
            <a:r>
              <a:rPr lang="en-GB" sz="6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(32), 15849-15854.</a:t>
            </a:r>
            <a:endParaRPr lang="en-US" sz="6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6F61099-67A8-09D9-501C-CAFB3EB88709}"/>
              </a:ext>
            </a:extLst>
          </p:cNvPr>
          <p:cNvSpPr txBox="1"/>
          <p:nvPr/>
        </p:nvSpPr>
        <p:spPr>
          <a:xfrm>
            <a:off x="5420716" y="2661821"/>
            <a:ext cx="3511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kern="1000" spc="-70" baseline="30000" dirty="0">
                <a:latin typeface="Franklin Gothic Demi Cond" panose="020B0706030402020204" pitchFamily="34" charset="0"/>
                <a:cs typeface="Arial" panose="020B0604020202020204" pitchFamily="34" charset="0"/>
              </a:rPr>
              <a:t>[1]</a:t>
            </a:r>
          </a:p>
        </p:txBody>
      </p:sp>
    </p:spTree>
    <p:extLst>
      <p:ext uri="{BB962C8B-B14F-4D97-AF65-F5344CB8AC3E}">
        <p14:creationId xmlns:p14="http://schemas.microsoft.com/office/powerpoint/2010/main" val="288314589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C3A567AD-B458-4473-03F0-CE3BF1F74F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37" y="260351"/>
            <a:ext cx="10728325" cy="900000"/>
          </a:xfrm>
        </p:spPr>
        <p:txBody>
          <a:bodyPr/>
          <a:lstStyle/>
          <a:p>
            <a:r>
              <a:rPr lang="en-US" b="1" dirty="0">
                <a:solidFill>
                  <a:srgbClr val="215CAF"/>
                </a:solidFill>
              </a:rPr>
              <a:t>Proof outline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ontent Placeholder 2">
                <a:extLst>
                  <a:ext uri="{FF2B5EF4-FFF2-40B4-BE49-F238E27FC236}">
                    <a16:creationId xmlns:a16="http://schemas.microsoft.com/office/drawing/2014/main" id="{A4706EBC-A389-32C1-ED72-C6B5DED49CE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31837" y="1412875"/>
                <a:ext cx="10728326" cy="4860000"/>
              </a:xfrm>
            </p:spPr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en-US" dirty="0"/>
                  <a:t>It holds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𝔼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</m:sSub>
                    <m:sSub>
                      <m:sSubPr>
                        <m:ctrlPr>
                          <a:rPr lang="en-GB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d>
                      <m:dPr>
                        <m:ctrlPr>
                          <a:rPr lang="en-GB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ctrlPr>
                              <a:rPr lang="en-GB" i="1" dirty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i="1" dirty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nary>
                        <m:sSub>
                          <m:sSubPr>
                            <m:ctrlPr>
                              <a:rPr lang="en-GB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h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nary>
                          <m:naryPr>
                            <m:chr m:val="∑"/>
                            <m:ctrlPr>
                              <a:rPr lang="en-GB" i="1" dirty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i="1" dirty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GB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sub>
                            </m:s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nary>
                      </m:den>
                    </m:f>
                  </m:oMath>
                </a14:m>
                <a:r>
                  <a:rPr lang="en-US" dirty="0"/>
                  <a:t>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The variance term is</a:t>
                </a:r>
              </a:p>
              <a:p>
                <a:pPr marL="0" indent="0" algn="ctr">
                  <a:lnSpc>
                    <a:spcPct val="150000"/>
                  </a:lnSpc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</m:t>
                    </m:r>
                    <m:r>
                      <a:rPr lang="en-GB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GB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GB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GB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GB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GB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i="1" dirty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d>
                                <m:r>
                                  <a:rPr lang="en-GB" i="1" dirty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GB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𝔼</m:t>
                                    </m:r>
                                  </m:e>
                                  <m:sub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𝑌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GB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GB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i="1" dirty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d>
                              </m:e>
                            </m:d>
                          </m:e>
                          <m:sup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𝐼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GB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𝜀</m:t>
                            </m:r>
                          </m:e>
                        </m:d>
                      </m:e>
                    </m:d>
                    <m: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GB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GB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GB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GB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GB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nary>
                                      <m:naryPr>
                                        <m:chr m:val="∑"/>
                                        <m:ctrlPr>
                                          <a:rPr lang="en-GB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naryPr>
                                      <m:sub>
                                        <m:r>
                                          <m:rPr>
                                            <m:brk m:alnAt="23"/>
                                          </m:rPr>
                                          <a:rPr lang="en-US" b="0" i="1" dirty="0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en-US" b="0" i="1" dirty="0" smtClean="0">
                                            <a:latin typeface="Cambria Math" panose="02040503050406030204" pitchFamily="18" charset="0"/>
                                          </a:rPr>
                                          <m:t>=1</m:t>
                                        </m:r>
                                      </m:sub>
                                      <m:sup>
                                        <m:r>
                                          <a:rPr lang="en-US" b="0" i="1" dirty="0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p>
                                      <m:e>
                                        <m:sSub>
                                          <m:sSubPr>
                                            <m:ctrlPr>
                                              <a:rPr lang="en-GB" i="1" dirty="0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GB" i="1" dirty="0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𝜉</m:t>
                                            </m:r>
                                          </m:e>
                                          <m:sub>
                                            <m:r>
                                              <a:rPr lang="en-US" b="0" i="1" dirty="0" smtClean="0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</m:e>
                                    </m:nary>
                                    <m:sSub>
                                      <m:sSubPr>
                                        <m:ctrlPr>
                                          <a:rPr lang="en-GB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 dirty="0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e>
                                      <m:sub>
                                        <m:r>
                                          <a:rPr lang="en-US" i="1" dirty="0">
                                            <a:latin typeface="Cambria Math" panose="02040503050406030204" pitchFamily="18" charset="0"/>
                                          </a:rPr>
                                          <m:t>h</m:t>
                                        </m:r>
                                      </m:sub>
                                    </m:sSub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sSub>
                                      <m:sSubPr>
                                        <m:ctrlPr>
                                          <a:rPr lang="en-US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 dirty="0"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  <m:sub>
                                        <m:r>
                                          <a:rPr lang="en-US" i="1" dirty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num>
                                  <m:den>
                                    <m:nary>
                                      <m:naryPr>
                                        <m:chr m:val="∑"/>
                                        <m:ctrlPr>
                                          <a:rPr lang="en-GB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naryPr>
                                      <m:sub>
                                        <m:r>
                                          <m:rPr>
                                            <m:brk m:alnAt="23"/>
                                          </m:rPr>
                                          <a:rPr lang="en-US" b="0" i="1" dirty="0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en-US" b="0" i="1" dirty="0" smtClean="0">
                                            <a:latin typeface="Cambria Math" panose="02040503050406030204" pitchFamily="18" charset="0"/>
                                          </a:rPr>
                                          <m:t>=1</m:t>
                                        </m:r>
                                      </m:sub>
                                      <m:sup>
                                        <m:r>
                                          <a:rPr lang="en-US" b="0" i="1" dirty="0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p>
                                      <m:e>
                                        <m:sSub>
                                          <m:sSubPr>
                                            <m:ctrlPr>
                                              <a:rPr lang="en-GB" i="1" dirty="0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b="0" i="1" dirty="0" smtClean="0">
                                                <a:latin typeface="Cambria Math" panose="02040503050406030204" pitchFamily="18" charset="0"/>
                                              </a:rPr>
                                              <m:t>𝑘</m:t>
                                            </m:r>
                                          </m:e>
                                          <m:sub>
                                            <m:r>
                                              <a:rPr lang="en-US" b="0" i="1" dirty="0" smtClean="0">
                                                <a:latin typeface="Cambria Math" panose="02040503050406030204" pitchFamily="18" charset="0"/>
                                              </a:rPr>
                                              <m:t>h</m:t>
                                            </m:r>
                                          </m:sub>
                                        </m:sSub>
                                        <m:r>
                                          <a:rPr lang="en-US" b="0" i="1" dirty="0" smtClean="0">
                                            <a:latin typeface="Cambria Math" panose="02040503050406030204" pitchFamily="18" charset="0"/>
                                          </a:rPr>
                                          <m:t>(</m:t>
                                        </m:r>
                                        <m:sSub>
                                          <m:sSubPr>
                                            <m:ctrlPr>
                                              <a:rPr lang="en-US" b="0" i="1" dirty="0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b="0" i="1" dirty="0" smtClean="0">
                                                <a:latin typeface="Cambria Math" panose="02040503050406030204" pitchFamily="18" charset="0"/>
                                              </a:rPr>
                                              <m:t>𝑋</m:t>
                                            </m:r>
                                          </m:e>
                                          <m:sub>
                                            <m:r>
                                              <a:rPr lang="en-US" b="0" i="1" dirty="0" smtClean="0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  <m:r>
                                          <a:rPr lang="en-US" b="0" i="1" dirty="0" smtClean="0">
                                            <a:latin typeface="Cambria Math" panose="02040503050406030204" pitchFamily="18" charset="0"/>
                                          </a:rPr>
                                          <m:t>)</m:t>
                                        </m:r>
                                      </m:e>
                                    </m:nary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𝐼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GB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𝜀</m:t>
                            </m:r>
                          </m:e>
                        </m:d>
                      </m:e>
                    </m:d>
                    <m:r>
                      <a:rPr lang="en-GB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GB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GB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𝜉</m:t>
                        </m:r>
                      </m:sub>
                    </m:sSub>
                    <m:sSub>
                      <m:sSubPr>
                        <m:ctrlPr>
                          <a:rPr lang="en-GB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sub>
                    </m:sSub>
                  </m:oMath>
                </a14:m>
                <a:r>
                  <a:rPr lang="en-US" dirty="0"/>
                  <a:t>,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/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i="1" dirty="0">
                            <a:latin typeface="Cambria Math" panose="02040503050406030204" pitchFamily="18" charset="0"/>
                          </a:rPr>
                          <m:t>𝜉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GB" i="1" dirty="0">
                        <a:latin typeface="Cambria Math" panose="02040503050406030204" pitchFamily="18" charset="0"/>
                      </a:rPr>
                      <m:t> = </m:t>
                    </m:r>
                    <m:sSub>
                      <m:sSubPr>
                        <m:ctrlPr>
                          <a:rPr lang="en-GB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GB" i="1" dirty="0">
                        <a:latin typeface="Cambria Math" panose="02040503050406030204" pitchFamily="18" charset="0"/>
                      </a:rPr>
                      <m:t> − 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and</m:t>
                    </m:r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GB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GB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GB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GB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Sup>
                              <m:sSubSupPr>
                                <m:ctrlPr>
                                  <a:rPr lang="en-GB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sub>
                              <m:sup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GB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GB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nary>
                                      <m:naryPr>
                                        <m:chr m:val="∑"/>
                                        <m:ctrlPr>
                                          <a:rPr lang="en-GB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naryPr>
                                      <m:sub>
                                        <m:r>
                                          <m:rPr>
                                            <m:brk m:alnAt="23"/>
                                          </m:rPr>
                                          <a:rPr lang="en-US" b="0" i="1" dirty="0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en-US" b="0" i="1" dirty="0" smtClean="0">
                                            <a:latin typeface="Cambria Math" panose="02040503050406030204" pitchFamily="18" charset="0"/>
                                          </a:rPr>
                                          <m:t>=1</m:t>
                                        </m:r>
                                      </m:sub>
                                      <m:sup>
                                        <m:r>
                                          <a:rPr lang="en-US" b="0" i="1" dirty="0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p>
                                      <m:e>
                                        <m:sSub>
                                          <m:sSubPr>
                                            <m:ctrlPr>
                                              <a:rPr lang="en-GB" i="1" dirty="0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b="0" i="1" dirty="0" smtClean="0">
                                                <a:latin typeface="Cambria Math" panose="02040503050406030204" pitchFamily="18" charset="0"/>
                                              </a:rPr>
                                              <m:t>𝑘</m:t>
                                            </m:r>
                                          </m:e>
                                          <m:sub>
                                            <m:r>
                                              <a:rPr lang="en-US" b="0" i="1" dirty="0" smtClean="0">
                                                <a:latin typeface="Cambria Math" panose="02040503050406030204" pitchFamily="18" charset="0"/>
                                              </a:rPr>
                                              <m:t>h</m:t>
                                            </m:r>
                                          </m:sub>
                                        </m:sSub>
                                        <m:r>
                                          <a:rPr lang="en-US" b="0" i="1" dirty="0" smtClean="0">
                                            <a:latin typeface="Cambria Math" panose="02040503050406030204" pitchFamily="18" charset="0"/>
                                          </a:rPr>
                                          <m:t>(</m:t>
                                        </m:r>
                                        <m:sSub>
                                          <m:sSubPr>
                                            <m:ctrlPr>
                                              <a:rPr lang="en-US" b="0" i="1" dirty="0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b="0" i="1" dirty="0" smtClean="0">
                                                <a:latin typeface="Cambria Math" panose="02040503050406030204" pitchFamily="18" charset="0"/>
                                              </a:rPr>
                                              <m:t>𝑋</m:t>
                                            </m:r>
                                          </m:e>
                                          <m:sub>
                                            <m:r>
                                              <a:rPr lang="en-US" b="0" i="1" dirty="0" smtClean="0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  <m:r>
                                          <a:rPr lang="en-US" b="0" i="1" dirty="0" smtClean="0">
                                            <a:latin typeface="Cambria Math" panose="02040503050406030204" pitchFamily="18" charset="0"/>
                                          </a:rPr>
                                          <m:t>)</m:t>
                                        </m:r>
                                      </m:e>
                                    </m:nary>
                                  </m:e>
                                </m:d>
                              </m:e>
                              <m:sup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𝐼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GB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𝜀</m:t>
                            </m:r>
                          </m:e>
                        </m:d>
                      </m:e>
                    </m:d>
                  </m:oMath>
                </a14:m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17" name="Content Placeholder 2">
                <a:extLst>
                  <a:ext uri="{FF2B5EF4-FFF2-40B4-BE49-F238E27FC236}">
                    <a16:creationId xmlns:a16="http://schemas.microsoft.com/office/drawing/2014/main" id="{A4706EBC-A389-32C1-ED72-C6B5DED49CE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1837" y="1412875"/>
                <a:ext cx="10728326" cy="4860000"/>
              </a:xfrm>
              <a:blipFill>
                <a:blip r:embed="rId3"/>
                <a:stretch>
                  <a:fillRect l="-1300" t="-31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A365A3-06AE-BEE9-A022-A3C983577E4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473692" y="6522444"/>
            <a:ext cx="612000" cy="21600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68EF82BE-DF56-4719-B180-C3B0D509F71F}" type="datetime1">
              <a:rPr lang="de-CH" noProof="0" smtClean="0"/>
              <a:pPr>
                <a:spcAft>
                  <a:spcPts val="600"/>
                </a:spcAft>
              </a:pPr>
              <a:t>20.03.24</a:t>
            </a:fld>
            <a:endParaRPr lang="de-CH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1B6258-3FA9-75F5-8529-AC8CE188A3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71700" y="6522444"/>
            <a:ext cx="5400000" cy="21600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de-DE" noProof="0" dirty="0"/>
              <a:t>Omar Mezghani</a:t>
            </a:r>
            <a:endParaRPr lang="de-CH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8EA813-CC12-CB30-2059-E0B76BB72A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37585" y="6522444"/>
            <a:ext cx="322577" cy="21600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5ACA52AF-F19D-405C-AD5F-7D94B96A5CC3}" type="slidenum">
              <a:rPr lang="de-CH" noProof="0" smtClean="0"/>
              <a:pPr>
                <a:spcAft>
                  <a:spcPts val="600"/>
                </a:spcAft>
              </a:pPr>
              <a:t>30</a:t>
            </a:fld>
            <a:endParaRPr lang="de-CH" noProof="0"/>
          </a:p>
        </p:txBody>
      </p:sp>
    </p:spTree>
    <p:extLst>
      <p:ext uri="{BB962C8B-B14F-4D97-AF65-F5344CB8AC3E}">
        <p14:creationId xmlns:p14="http://schemas.microsoft.com/office/powerpoint/2010/main" val="462261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C3A567AD-B458-4473-03F0-CE3BF1F74F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37" y="260351"/>
            <a:ext cx="10728325" cy="900000"/>
          </a:xfrm>
        </p:spPr>
        <p:txBody>
          <a:bodyPr anchor="t">
            <a:normAutofit/>
          </a:bodyPr>
          <a:lstStyle/>
          <a:p>
            <a:r>
              <a:rPr lang="en-GB" b="1" i="0" u="none" strike="noStrike" dirty="0">
                <a:solidFill>
                  <a:schemeClr val="accent1"/>
                </a:solidFill>
                <a:effectLst/>
              </a:rPr>
              <a:t>What is Nonparametric Regression?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A365A3-06AE-BEE9-A022-A3C983577E4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473692" y="6522444"/>
            <a:ext cx="612000" cy="21600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68EF82BE-DF56-4719-B180-C3B0D509F71F}" type="datetime1">
              <a:rPr lang="de-CH" noProof="0" smtClean="0"/>
              <a:pPr>
                <a:spcAft>
                  <a:spcPts val="600"/>
                </a:spcAft>
              </a:pPr>
              <a:t>20.03.24</a:t>
            </a:fld>
            <a:endParaRPr lang="de-CH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1B6258-3FA9-75F5-8529-AC8CE188A3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71700" y="6522444"/>
            <a:ext cx="5400000" cy="21600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de-DE" noProof="0" dirty="0"/>
              <a:t>Omar Mezghani</a:t>
            </a:r>
            <a:endParaRPr lang="de-CH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8EA813-CC12-CB30-2059-E0B76BB72A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37585" y="6522444"/>
            <a:ext cx="322577" cy="21600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5ACA52AF-F19D-405C-AD5F-7D94B96A5CC3}" type="slidenum">
              <a:rPr lang="de-CH" noProof="0" smtClean="0"/>
              <a:pPr>
                <a:spcAft>
                  <a:spcPts val="600"/>
                </a:spcAft>
              </a:pPr>
              <a:t>4</a:t>
            </a:fld>
            <a:endParaRPr lang="de-CH" noProof="0"/>
          </a:p>
        </p:txBody>
      </p:sp>
      <p:pic>
        <p:nvPicPr>
          <p:cNvPr id="3" name="Content Placeholder 2" descr="A graph of different types of regression lines&#10;&#10;Description automatically generated">
            <a:extLst>
              <a:ext uri="{FF2B5EF4-FFF2-40B4-BE49-F238E27FC236}">
                <a16:creationId xmlns:a16="http://schemas.microsoft.com/office/drawing/2014/main" id="{51338F77-391A-E503-0B84-D13248AB62B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731838" y="2192275"/>
            <a:ext cx="5040000" cy="3301200"/>
          </a:xfrm>
          <a:noFill/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4B10231-E9C5-6D01-64C2-55BB385A696A}"/>
              </a:ext>
            </a:extLst>
          </p:cNvPr>
          <p:cNvSpPr txBox="1"/>
          <p:nvPr/>
        </p:nvSpPr>
        <p:spPr>
          <a:xfrm>
            <a:off x="731837" y="6134375"/>
            <a:ext cx="4272595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" dirty="0">
                <a:solidFill>
                  <a:srgbClr val="222222"/>
                </a:solidFill>
                <a:latin typeface="Arial" panose="020B0604020202020204" pitchFamily="34" charset="0"/>
              </a:rPr>
              <a:t>[1] </a:t>
            </a:r>
            <a:r>
              <a:rPr lang="en-GB" sz="6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https://</a:t>
            </a:r>
            <a:r>
              <a:rPr lang="en-GB" sz="6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www.colorado.edu</a:t>
            </a:r>
            <a:r>
              <a:rPr lang="en-GB" sz="6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/lab/</a:t>
            </a:r>
            <a:r>
              <a:rPr lang="en-GB" sz="6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lisa</a:t>
            </a:r>
            <a:r>
              <a:rPr lang="en-GB" sz="6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/services/short-courses/parametric-versus-</a:t>
            </a:r>
            <a:r>
              <a:rPr lang="en-GB" sz="6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seminonparametric</a:t>
            </a:r>
            <a:r>
              <a:rPr lang="en-GB" sz="6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-regression-models</a:t>
            </a:r>
            <a:endParaRPr lang="en-US" sz="6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A6379EA-2B92-AC75-8624-AF875C343D0F}"/>
              </a:ext>
            </a:extLst>
          </p:cNvPr>
          <p:cNvSpPr txBox="1"/>
          <p:nvPr/>
        </p:nvSpPr>
        <p:spPr>
          <a:xfrm>
            <a:off x="5420716" y="2189320"/>
            <a:ext cx="3511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kern="1000" spc="-70" baseline="30000" dirty="0">
                <a:latin typeface="Franklin Gothic Demi Cond" panose="020B0706030402020204" pitchFamily="34" charset="0"/>
                <a:cs typeface="Arial" panose="020B0604020202020204" pitchFamily="34" charset="0"/>
              </a:rPr>
              <a:t>[1]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10">
                <a:extLst>
                  <a:ext uri="{FF2B5EF4-FFF2-40B4-BE49-F238E27FC236}">
                    <a16:creationId xmlns:a16="http://schemas.microsoft.com/office/drawing/2014/main" id="{450BD58B-CA1D-2690-7581-7D22BA13CAC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en-US" dirty="0"/>
                  <a:t>An estimator of f is a function:</a:t>
                </a:r>
                <a:endParaRPr lang="en-US" i="1" dirty="0">
                  <a:latin typeface="Cambria Math" panose="02040503050406030204" pitchFamily="18" charset="0"/>
                </a:endParaRPr>
              </a:p>
              <a:p>
                <a:pPr marL="540000" lvl="2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 → </m:t>
                      </m:r>
                      <m:sSub>
                        <m:sSub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( 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 )=</m:t>
                      </m:r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( 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 ,…, </m:t>
                      </m:r>
                      <m:sSub>
                        <m:sSub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) </m:t>
                      </m:r>
                    </m:oMath>
                  </m:oMathPara>
                </a14:m>
                <a:endParaRPr lang="en-US" dirty="0"/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{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(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l-GR" i="1" dirty="0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l-GR" i="1" dirty="0" smtClean="0">
                        <a:latin typeface="Cambria Math" panose="02040503050406030204" pitchFamily="18" charset="0"/>
                      </a:rPr>
                      <m:t> ): </m:t>
                    </m:r>
                    <m:r>
                      <a:rPr lang="el-GR" i="1" dirty="0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l-GR" i="1" dirty="0" smtClean="0">
                        <a:latin typeface="Cambria Math" panose="02040503050406030204" pitchFamily="18" charset="0"/>
                      </a:rPr>
                      <m:t> ∈ </m:t>
                    </m:r>
                    <m:r>
                      <m:rPr>
                        <m:sty m:val="p"/>
                      </m:rPr>
                      <a:rPr lang="el-GR" i="0" dirty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l-GR" i="1" dirty="0" smtClean="0">
                        <a:latin typeface="Cambria Math" panose="02040503050406030204" pitchFamily="18" charset="0"/>
                      </a:rPr>
                      <m:t> } </m:t>
                    </m:r>
                  </m:oMath>
                </a14:m>
                <a:r>
                  <a:rPr lang="el-GR" dirty="0"/>
                  <a:t>, </a:t>
                </a:r>
                <a:r>
                  <a:rPr lang="en-US" dirty="0"/>
                  <a:t>where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0" dirty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l-GR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l-GR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⊆</m:t>
                    </m:r>
                    <m:sSup>
                      <m:sSupPr>
                        <m:ctrlPr>
                          <a:rPr lang="el-GR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l-GR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dirty="0"/>
                  <a:t>, then this is a parametric problem of estimation.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On the contrary, in nonparametric estimation it is usually assumed that f belongs to some “massive” class F of densities</a:t>
                </a:r>
              </a:p>
            </p:txBody>
          </p:sp>
        </mc:Choice>
        <mc:Fallback xmlns="">
          <p:sp>
            <p:nvSpPr>
              <p:cNvPr id="11" name="Content Placeholder 10">
                <a:extLst>
                  <a:ext uri="{FF2B5EF4-FFF2-40B4-BE49-F238E27FC236}">
                    <a16:creationId xmlns:a16="http://schemas.microsoft.com/office/drawing/2014/main" id="{450BD58B-CA1D-2690-7581-7D22BA13CAC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4"/>
                <a:stretch>
                  <a:fillRect l="-2410" r="-21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023377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C3A567AD-B458-4473-03F0-CE3BF1F74F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37" y="260351"/>
            <a:ext cx="10728325" cy="900000"/>
          </a:xfrm>
        </p:spPr>
        <p:txBody>
          <a:bodyPr/>
          <a:lstStyle/>
          <a:p>
            <a:r>
              <a:rPr lang="en-GB" sz="2800" b="1" dirty="0">
                <a:solidFill>
                  <a:srgbClr val="215CAF"/>
                </a:solidFill>
                <a:effectLst/>
              </a:rPr>
              <a:t>Nadaraya-Watson estimator </a:t>
            </a:r>
            <a:br>
              <a:rPr lang="en-GB" dirty="0"/>
            </a:b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A365A3-06AE-BEE9-A022-A3C983577E4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473692" y="6522444"/>
            <a:ext cx="612000" cy="21600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68EF82BE-DF56-4719-B180-C3B0D509F71F}" type="datetime1">
              <a:rPr lang="de-CH" noProof="0" smtClean="0"/>
              <a:pPr>
                <a:spcAft>
                  <a:spcPts val="600"/>
                </a:spcAft>
              </a:pPr>
              <a:t>20.03.24</a:t>
            </a:fld>
            <a:endParaRPr lang="de-CH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1B6258-3FA9-75F5-8529-AC8CE188A3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71700" y="6522444"/>
            <a:ext cx="5400000" cy="21600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de-DE" noProof="0" dirty="0"/>
              <a:t>Omar Mezghani</a:t>
            </a:r>
            <a:endParaRPr lang="de-CH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8EA813-CC12-CB30-2059-E0B76BB72A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37585" y="6522444"/>
            <a:ext cx="322577" cy="21600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5ACA52AF-F19D-405C-AD5F-7D94B96A5CC3}" type="slidenum">
              <a:rPr lang="de-CH" noProof="0" smtClean="0"/>
              <a:pPr>
                <a:spcAft>
                  <a:spcPts val="600"/>
                </a:spcAft>
              </a:pPr>
              <a:t>5</a:t>
            </a:fld>
            <a:endParaRPr lang="de-CH" noProof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2">
                <a:extLst>
                  <a:ext uri="{FF2B5EF4-FFF2-40B4-BE49-F238E27FC236}">
                    <a16:creationId xmlns:a16="http://schemas.microsoft.com/office/drawing/2014/main" id="{B5192AA6-7E02-45C3-29E0-0F6C6960F01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496791" y="1412875"/>
                <a:ext cx="5963373" cy="4859338"/>
              </a:xfrm>
            </p:spPr>
            <p:txBody>
              <a:bodyPr/>
              <a:lstStyle/>
              <a:p>
                <a:pPr marL="0" indent="0">
                  <a:lnSpc>
                    <a:spcPct val="150000"/>
                  </a:lnSpc>
                  <a:buNone/>
                </a:pPr>
                <a:endParaRPr lang="en-GB" b="0" i="0" u="none" strike="noStrike" dirty="0">
                  <a:solidFill>
                    <a:srgbClr val="000000"/>
                  </a:solidFill>
                  <a:effectLst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GB" b="0" i="0" u="none" strike="noStrike" dirty="0">
                    <a:solidFill>
                      <a:srgbClr val="000000"/>
                    </a:solidFill>
                    <a:effectLst/>
                  </a:rPr>
                  <a:t>Nadaraya–Watson kernel regression: </a:t>
                </a:r>
              </a:p>
              <a:p>
                <a:pPr marL="0" indent="0" algn="ctr">
                  <a:buNone/>
                </a:pPr>
                <a:r>
                  <a:rPr lang="en-GB" b="0" i="0" u="none" strike="noStrike" dirty="0">
                    <a:solidFill>
                      <a:srgbClr val="000000"/>
                    </a:solidFill>
                    <a:effectLst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b="0" i="1" u="none" strike="noStrike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u="none" strike="noStrike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400" b="0" i="1" u="none" strike="noStrike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d>
                      <m:dPr>
                        <m:ctrlPr>
                          <a:rPr lang="en-US" sz="2400" b="0" i="1" u="none" strike="noStrike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u="none" strike="noStrike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 b="0" i="1" u="none" strike="noStrike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u="none" strike="noStrike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limLoc m:val="subSup"/>
                            <m:ctrlPr>
                              <a:rPr lang="en-US" sz="2400" b="0" i="1" u="none" strike="noStrike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5"/>
                              </m:rPr>
                              <a:rPr lang="en-US" sz="2400" b="0" i="1" u="none" strike="noStrike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400" b="0" i="1" u="none" strike="noStrike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sz="2400" b="0" i="1" u="none" strike="noStrike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US" sz="2400" b="0" i="1" u="none" strike="noStrike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u="none" strike="noStrike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</m:e>
                              <m:sub>
                                <m:r>
                                  <a:rPr lang="en-US" sz="2400" b="0" i="1" u="none" strike="noStrike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2400" b="0" i="1" u="none" strike="noStrike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𝐾</m:t>
                            </m:r>
                            <m:d>
                              <m:dPr>
                                <m:ctrlPr>
                                  <a:rPr lang="en-US" sz="2400" b="0" i="1" u="none" strike="noStrike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en-US" sz="24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  <m:sub>
                                        <m:r>
                                          <a:rPr lang="en-US" sz="24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den>
                                </m:f>
                              </m:e>
                            </m:d>
                          </m:e>
                        </m:nary>
                      </m:num>
                      <m:den>
                        <m:nary>
                          <m:naryPr>
                            <m:chr m:val="∑"/>
                            <m:limLoc m:val="subSup"/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5"/>
                              </m:rP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  <m:e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  <m:d>
                              <m:dPr>
                                <m:ctrlP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en-US" sz="24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  <m:sub>
                                        <m:r>
                                          <a:rPr lang="en-US" sz="24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den>
                                </m:f>
                              </m:e>
                            </m:d>
                          </m:e>
                        </m:nary>
                      </m:den>
                    </m:f>
                  </m:oMath>
                </a14:m>
                <a:endParaRPr lang="en-GB" b="0" i="0" u="none" strike="noStrike" dirty="0">
                  <a:solidFill>
                    <a:srgbClr val="000000"/>
                  </a:solidFill>
                  <a:effectLst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GB" sz="1800" dirty="0">
                    <a:effectLst/>
                  </a:rPr>
                  <a:t>Where K: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80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sz="1800" b="0" i="1" smtClean="0">
                            <a:effectLst/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  <m:r>
                      <a:rPr lang="en-GB" sz="180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sz="1800" b="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  <m:r>
                      <a:rPr lang="en-US" sz="1800" b="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1800" dirty="0">
                    <a:effectLst/>
                  </a:rPr>
                  <a:t>is a kernel function and </a:t>
                </a:r>
                <a14:m>
                  <m:oMath xmlns:m="http://schemas.openxmlformats.org/officeDocument/2006/math">
                    <m:r>
                      <a:rPr lang="en-US" sz="1800" b="0" i="1" dirty="0" smtClean="0">
                        <a:effectLst/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1800" b="0" i="1" dirty="0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GB" sz="1800" dirty="0">
                    <a:effectLst/>
                  </a:rPr>
                  <a:t> is a bandwidth, and we assume that the denominator does not vanish. </a:t>
                </a:r>
              </a:p>
              <a:p>
                <a:pPr marL="0" indent="0">
                  <a:buNone/>
                </a:pPr>
                <a:endParaRPr lang="en-GB" dirty="0"/>
              </a:p>
              <a:p>
                <a:pPr marL="0" indent="0">
                  <a:buNone/>
                </a:pPr>
                <a:endParaRPr lang="en-GB" b="0" i="0" u="none" strike="noStrike" dirty="0">
                  <a:solidFill>
                    <a:srgbClr val="000000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2" name="Content Placeholder 2">
                <a:extLst>
                  <a:ext uri="{FF2B5EF4-FFF2-40B4-BE49-F238E27FC236}">
                    <a16:creationId xmlns:a16="http://schemas.microsoft.com/office/drawing/2014/main" id="{B5192AA6-7E02-45C3-29E0-0F6C6960F01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496791" y="1412875"/>
                <a:ext cx="5963373" cy="4859338"/>
              </a:xfrm>
              <a:blipFill>
                <a:blip r:embed="rId3"/>
                <a:stretch>
                  <a:fillRect l="-2335" r="-19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BB3DDB75-11BE-82B5-206D-A7C0058921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8177" y="1160351"/>
            <a:ext cx="3582652" cy="483658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CECF78D-18E6-BC73-5D40-DDBE6E00CA8B}"/>
              </a:ext>
            </a:extLst>
          </p:cNvPr>
          <p:cNvSpPr txBox="1"/>
          <p:nvPr/>
        </p:nvSpPr>
        <p:spPr>
          <a:xfrm>
            <a:off x="921776" y="6130386"/>
            <a:ext cx="4272595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" dirty="0">
                <a:solidFill>
                  <a:srgbClr val="222222"/>
                </a:solidFill>
                <a:latin typeface="Arial" panose="020B0604020202020204" pitchFamily="34" charset="0"/>
              </a:rPr>
              <a:t>[1] </a:t>
            </a:r>
            <a:r>
              <a:rPr lang="en-GB" sz="6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https://</a:t>
            </a:r>
            <a:r>
              <a:rPr lang="en-GB" sz="6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teazrq.github.io</a:t>
            </a:r>
            <a:r>
              <a:rPr lang="en-GB" sz="6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/SMLR/kernel-</a:t>
            </a:r>
            <a:r>
              <a:rPr lang="en-GB" sz="6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smoothing.html</a:t>
            </a:r>
            <a:endParaRPr lang="en-US" sz="6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6C8219A-7252-7A88-775C-1AA049C1D485}"/>
              </a:ext>
            </a:extLst>
          </p:cNvPr>
          <p:cNvSpPr txBox="1"/>
          <p:nvPr/>
        </p:nvSpPr>
        <p:spPr>
          <a:xfrm>
            <a:off x="4540829" y="1148114"/>
            <a:ext cx="3511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kern="1000" spc="-70" baseline="30000" dirty="0">
                <a:latin typeface="Franklin Gothic Demi Cond" panose="020B0706030402020204" pitchFamily="34" charset="0"/>
                <a:cs typeface="Arial" panose="020B0604020202020204" pitchFamily="34" charset="0"/>
              </a:rPr>
              <a:t>[1]</a:t>
            </a:r>
          </a:p>
        </p:txBody>
      </p:sp>
    </p:spTree>
    <p:extLst>
      <p:ext uri="{BB962C8B-B14F-4D97-AF65-F5344CB8AC3E}">
        <p14:creationId xmlns:p14="http://schemas.microsoft.com/office/powerpoint/2010/main" val="36663526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>
            <a:extLst>
              <a:ext uri="{FF2B5EF4-FFF2-40B4-BE49-F238E27FC236}">
                <a16:creationId xmlns:a16="http://schemas.microsoft.com/office/drawing/2014/main" id="{3F8B4ED1-C4A6-01F9-0801-C326143B9D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37" y="260351"/>
            <a:ext cx="10728325" cy="900000"/>
          </a:xfrm>
        </p:spPr>
        <p:txBody>
          <a:bodyPr/>
          <a:lstStyle/>
          <a:p>
            <a:r>
              <a:rPr lang="en-US" dirty="0">
                <a:solidFill>
                  <a:srgbClr val="215CAF"/>
                </a:solidFill>
              </a:rPr>
              <a:t>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Content Placeholder 2">
                <a:extLst>
                  <a:ext uri="{FF2B5EF4-FFF2-40B4-BE49-F238E27FC236}">
                    <a16:creationId xmlns:a16="http://schemas.microsoft.com/office/drawing/2014/main" id="{E21BC72E-C3F1-5A4C-7DC5-7B1685BCFBF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04163" y="1412875"/>
                <a:ext cx="5256000" cy="4860000"/>
              </a:xfrm>
            </p:spPr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en-US" dirty="0"/>
                  <a:t>Using the gaussian kernel: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𝑘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e>
                          </m:rad>
                        </m:den>
                      </m:f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en-US" b="0" dirty="0"/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The kernel values are scaled between 0 and 1 to use them as weights. 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nary>
                            <m:naryPr>
                              <m:chr m:val="∑"/>
                              <m:limLoc m:val="subSup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5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nary>
                        </m:den>
                      </m:f>
                    </m:oMath>
                  </m:oMathPara>
                </a14:m>
                <a:endParaRPr lang="en-US" dirty="0"/>
              </a:p>
              <a:p>
                <a:pPr>
                  <a:lnSpc>
                    <a:spcPct val="150000"/>
                  </a:lnSpc>
                </a:pPr>
                <a:r>
                  <a:rPr lang="en-GB" b="0" i="0" u="none" strike="noStrike" dirty="0">
                    <a:solidFill>
                      <a:srgbClr val="000000"/>
                    </a:solidFill>
                    <a:effectLst/>
                  </a:rPr>
                  <a:t> Therefore, 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800" b="0" i="1" u="none" strike="noStrike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u="none" strike="noStrike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1800" b="0" i="1" u="none" strike="noStrike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d>
                        <m:dPr>
                          <m:ctrlPr>
                            <a:rPr lang="en-US" sz="1800" b="0" i="1" u="none" strike="noStrike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0" i="1" u="none" strike="noStrike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800" b="0" i="1" u="none" strike="noStrike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subSup"/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GB" b="0" i="0" u="none" strike="noStrike" dirty="0">
                  <a:solidFill>
                    <a:srgbClr val="000000"/>
                  </a:solidFill>
                  <a:effectLst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24" name="Content Placeholder 2">
                <a:extLst>
                  <a:ext uri="{FF2B5EF4-FFF2-40B4-BE49-F238E27FC236}">
                    <a16:creationId xmlns:a16="http://schemas.microsoft.com/office/drawing/2014/main" id="{E21BC72E-C3F1-5A4C-7DC5-7B1685BCFBF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04163" y="1412875"/>
                <a:ext cx="5256000" cy="4860000"/>
              </a:xfrm>
              <a:blipFill>
                <a:blip r:embed="rId3"/>
                <a:stretch>
                  <a:fillRect l="-2410" r="-2651" b="-229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A365A3-06AE-BEE9-A022-A3C983577E4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473692" y="6522444"/>
            <a:ext cx="612000" cy="21600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68EF82BE-DF56-4719-B180-C3B0D509F71F}" type="datetime1">
              <a:rPr lang="de-CH" noProof="0" smtClean="0"/>
              <a:pPr>
                <a:spcAft>
                  <a:spcPts val="600"/>
                </a:spcAft>
              </a:pPr>
              <a:t>20.03.24</a:t>
            </a:fld>
            <a:endParaRPr lang="de-CH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1B6258-3FA9-75F5-8529-AC8CE188A3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71700" y="6522444"/>
            <a:ext cx="5400000" cy="21600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de-DE" noProof="0" dirty="0"/>
              <a:t>Omar Mezghani</a:t>
            </a:r>
            <a:endParaRPr lang="de-CH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8EA813-CC12-CB30-2059-E0B76BB72A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37585" y="6522444"/>
            <a:ext cx="322577" cy="21600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5ACA52AF-F19D-405C-AD5F-7D94B96A5CC3}" type="slidenum">
              <a:rPr lang="de-CH" noProof="0" smtClean="0"/>
              <a:pPr>
                <a:spcAft>
                  <a:spcPts val="600"/>
                </a:spcAft>
              </a:pPr>
              <a:t>6</a:t>
            </a:fld>
            <a:endParaRPr lang="de-CH" noProof="0"/>
          </a:p>
        </p:txBody>
      </p:sp>
      <p:pic>
        <p:nvPicPr>
          <p:cNvPr id="2" name="Picture 1" descr="A graph of different colored lines&#10;&#10;Description automatically generated with medium confidence">
            <a:extLst>
              <a:ext uri="{FF2B5EF4-FFF2-40B4-BE49-F238E27FC236}">
                <a16:creationId xmlns:a16="http://schemas.microsoft.com/office/drawing/2014/main" id="{0090BA50-6426-5D3E-5EA3-E94E5869DD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4699" y="1160351"/>
            <a:ext cx="4774948" cy="4860000"/>
          </a:xfrm>
          <a:prstGeom prst="rect">
            <a:avLst/>
          </a:prstGeom>
          <a:noFill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29ECC79-613C-42D8-D94E-A6D6B3F5A302}"/>
              </a:ext>
            </a:extLst>
          </p:cNvPr>
          <p:cNvSpPr txBox="1"/>
          <p:nvPr/>
        </p:nvSpPr>
        <p:spPr>
          <a:xfrm>
            <a:off x="731837" y="6134375"/>
            <a:ext cx="4272595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" dirty="0">
                <a:solidFill>
                  <a:srgbClr val="222222"/>
                </a:solidFill>
                <a:latin typeface="Arial" panose="020B0604020202020204" pitchFamily="34" charset="0"/>
              </a:rPr>
              <a:t>[1] </a:t>
            </a:r>
            <a:r>
              <a:rPr lang="en-GB" sz="6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https://</a:t>
            </a:r>
            <a:r>
              <a:rPr lang="en-GB" sz="6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towardsdatascience.com</a:t>
            </a:r>
            <a:r>
              <a:rPr lang="en-GB" sz="6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/kernel-regression-made-easy-to-understand-86caf2d2b844</a:t>
            </a:r>
            <a:endParaRPr lang="en-US" sz="6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6C0558C-2929-BB3B-6057-EF305E77E5E4}"/>
              </a:ext>
            </a:extLst>
          </p:cNvPr>
          <p:cNvSpPr txBox="1"/>
          <p:nvPr/>
        </p:nvSpPr>
        <p:spPr>
          <a:xfrm>
            <a:off x="4871700" y="980142"/>
            <a:ext cx="3511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kern="1000" spc="-70" baseline="30000" dirty="0">
                <a:latin typeface="Franklin Gothic Demi Cond" panose="020B0706030402020204" pitchFamily="34" charset="0"/>
                <a:cs typeface="Arial" panose="020B0604020202020204" pitchFamily="34" charset="0"/>
              </a:rPr>
              <a:t>[1]</a:t>
            </a:r>
          </a:p>
        </p:txBody>
      </p:sp>
    </p:spTree>
    <p:extLst>
      <p:ext uri="{BB962C8B-B14F-4D97-AF65-F5344CB8AC3E}">
        <p14:creationId xmlns:p14="http://schemas.microsoft.com/office/powerpoint/2010/main" val="1011943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1">
            <a:extLst>
              <a:ext uri="{FF2B5EF4-FFF2-40B4-BE49-F238E27FC236}">
                <a16:creationId xmlns:a16="http://schemas.microsoft.com/office/drawing/2014/main" id="{C9A379C4-9AA2-0236-453F-F7FF8A741B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37" y="260351"/>
            <a:ext cx="10728325" cy="900000"/>
          </a:xfrm>
        </p:spPr>
        <p:txBody>
          <a:bodyPr/>
          <a:lstStyle/>
          <a:p>
            <a:r>
              <a:rPr lang="en-GB" b="1" i="0" u="none" strike="noStrike" dirty="0">
                <a:solidFill>
                  <a:srgbClr val="215CAF"/>
                </a:solidFill>
                <a:effectLst/>
              </a:rPr>
              <a:t>Bandwidth Sensitivity</a:t>
            </a:r>
            <a:br>
              <a:rPr lang="en-GB" b="1" i="0" u="none" strike="noStrike" dirty="0">
                <a:solidFill>
                  <a:srgbClr val="215CAF"/>
                </a:solidFill>
                <a:effectLst/>
              </a:rPr>
            </a:br>
            <a:endParaRPr lang="en-US" dirty="0">
              <a:solidFill>
                <a:srgbClr val="215CA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A365A3-06AE-BEE9-A022-A3C983577E4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473692" y="6522444"/>
            <a:ext cx="612000" cy="21600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68EF82BE-DF56-4719-B180-C3B0D509F71F}" type="datetime1">
              <a:rPr lang="de-CH" noProof="0" smtClean="0"/>
              <a:pPr>
                <a:spcAft>
                  <a:spcPts val="600"/>
                </a:spcAft>
              </a:pPr>
              <a:t>20.03.24</a:t>
            </a:fld>
            <a:endParaRPr lang="de-CH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1B6258-3FA9-75F5-8529-AC8CE188A3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71700" y="6522444"/>
            <a:ext cx="5400000" cy="21600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de-DE" noProof="0" dirty="0"/>
              <a:t>Omar Mezghani</a:t>
            </a:r>
            <a:endParaRPr lang="de-CH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8EA813-CC12-CB30-2059-E0B76BB72A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37585" y="6522444"/>
            <a:ext cx="322577" cy="21600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5ACA52AF-F19D-405C-AD5F-7D94B96A5CC3}" type="slidenum">
              <a:rPr lang="de-CH" noProof="0" smtClean="0"/>
              <a:pPr>
                <a:spcAft>
                  <a:spcPts val="600"/>
                </a:spcAft>
              </a:pPr>
              <a:t>7</a:t>
            </a:fld>
            <a:endParaRPr lang="de-CH" noProof="0"/>
          </a:p>
        </p:txBody>
      </p:sp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EF23329F-72B4-9EBC-0ADD-A9BED5B5492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/>
          <a:srcRect l="1295" r="1291" b="-4"/>
          <a:stretch/>
        </p:blipFill>
        <p:spPr>
          <a:xfrm>
            <a:off x="4137918" y="1974788"/>
            <a:ext cx="4004352" cy="2908424"/>
          </a:xfrm>
          <a:prstGeom prst="rect">
            <a:avLst/>
          </a:prstGeom>
          <a:noFill/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EC2BD16-0B3E-E794-0494-BCA81290ED8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591" r="-4" b="-4"/>
          <a:stretch/>
        </p:blipFill>
        <p:spPr>
          <a:xfrm>
            <a:off x="8187648" y="1974788"/>
            <a:ext cx="4004352" cy="2908424"/>
          </a:xfrm>
          <a:prstGeom prst="rect">
            <a:avLst/>
          </a:prstGeom>
          <a:noFill/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2AD6B5E-BF7B-2D06-A867-074630DD17D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2586" b="-4"/>
          <a:stretch/>
        </p:blipFill>
        <p:spPr>
          <a:xfrm>
            <a:off x="88188" y="1974788"/>
            <a:ext cx="4004352" cy="2908424"/>
          </a:xfrm>
          <a:prstGeom prst="rect">
            <a:avLst/>
          </a:prstGeom>
          <a:noFill/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F7176EF-ECD9-4DD7-B6DE-4855DEC5BA0E}"/>
              </a:ext>
            </a:extLst>
          </p:cNvPr>
          <p:cNvSpPr txBox="1"/>
          <p:nvPr/>
        </p:nvSpPr>
        <p:spPr>
          <a:xfrm>
            <a:off x="11752690" y="1697789"/>
            <a:ext cx="3511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kern="1000" spc="-70" baseline="30000" dirty="0">
                <a:latin typeface="Franklin Gothic Demi Cond" panose="020B0706030402020204" pitchFamily="34" charset="0"/>
                <a:cs typeface="Arial" panose="020B0604020202020204" pitchFamily="34" charset="0"/>
              </a:rPr>
              <a:t>[1]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73ED990-99A3-B72F-6489-16AE9EB349CD}"/>
              </a:ext>
            </a:extLst>
          </p:cNvPr>
          <p:cNvSpPr txBox="1"/>
          <p:nvPr/>
        </p:nvSpPr>
        <p:spPr>
          <a:xfrm>
            <a:off x="0" y="6232697"/>
            <a:ext cx="4272595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" dirty="0">
                <a:solidFill>
                  <a:srgbClr val="222222"/>
                </a:solidFill>
                <a:latin typeface="Arial" panose="020B0604020202020204" pitchFamily="34" charset="0"/>
              </a:rPr>
              <a:t>[1] </a:t>
            </a:r>
            <a:r>
              <a:rPr lang="en-GB" sz="6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https://</a:t>
            </a:r>
            <a:r>
              <a:rPr lang="en-GB" sz="6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towardsdatascience.com</a:t>
            </a:r>
            <a:r>
              <a:rPr lang="en-GB" sz="6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/kernel-regression-made-easy-to-understand-86caf2d2b844</a:t>
            </a:r>
            <a:endParaRPr lang="en-US" sz="600" dirty="0"/>
          </a:p>
        </p:txBody>
      </p:sp>
    </p:spTree>
    <p:extLst>
      <p:ext uri="{BB962C8B-B14F-4D97-AF65-F5344CB8AC3E}">
        <p14:creationId xmlns:p14="http://schemas.microsoft.com/office/powerpoint/2010/main" val="28649625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C3A567AD-B458-4473-03F0-CE3BF1F74F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37" y="260351"/>
            <a:ext cx="10728325" cy="900000"/>
          </a:xfrm>
        </p:spPr>
        <p:txBody>
          <a:bodyPr/>
          <a:lstStyle/>
          <a:p>
            <a:r>
              <a:rPr lang="en-US" b="1" dirty="0">
                <a:solidFill>
                  <a:schemeClr val="accent1"/>
                </a:solidFill>
              </a:rPr>
              <a:t>Hölder class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ontent Placeholder 2">
                <a:extLst>
                  <a:ext uri="{FF2B5EF4-FFF2-40B4-BE49-F238E27FC236}">
                    <a16:creationId xmlns:a16="http://schemas.microsoft.com/office/drawing/2014/main" id="{A4706EBC-A389-32C1-ED72-C6B5DED49CE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31837" y="1412875"/>
                <a:ext cx="10728326" cy="4860000"/>
              </a:xfrm>
            </p:spPr>
            <p:txBody>
              <a:bodyPr/>
              <a:lstStyle/>
              <a:p>
                <a:pPr marL="0" indent="0">
                  <a:lnSpc>
                    <a:spcPct val="150000"/>
                  </a:lnSpc>
                  <a:buNone/>
                </a:pPr>
                <a:r>
                  <a:rPr lang="en-GB" sz="1800" dirty="0">
                    <a:effectLst/>
                  </a:rPr>
                  <a:t>For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1" dirty="0">
                        <a:latin typeface="Cambria Math" panose="02040503050406030204" pitchFamily="18" charset="0"/>
                      </a:rPr>
                      <m:t>L</m:t>
                    </m:r>
                    <m:r>
                      <a:rPr lang="en-US" sz="1800" b="0" i="1" dirty="0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GB" sz="1800" dirty="0">
                    <a:effectLst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180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r>
                      <a:rPr lang="en-GB" sz="180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d>
                      <m:dPr>
                        <m:begChr m:val="]"/>
                        <m:endChr m:val="]"/>
                        <m:ctrlPr>
                          <a:rPr lang="en-GB" sz="1800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0,2</m:t>
                        </m:r>
                      </m:e>
                    </m:d>
                  </m:oMath>
                </a14:m>
                <a:r>
                  <a:rPr lang="el-GR" sz="1800" dirty="0">
                    <a:effectLst/>
                  </a:rPr>
                  <a:t>, </a:t>
                </a:r>
                <a:r>
                  <a:rPr lang="en-GB" sz="1800" dirty="0">
                    <a:effectLst/>
                  </a:rPr>
                  <a:t>the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1800" i="1" dirty="0" smtClean="0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800" i="1" dirty="0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  <m:r>
                          <a:rPr lang="en-US" sz="1800" b="0" i="1" dirty="0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1800" b="0" i="1" dirty="0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</m:e>
                    </m:d>
                  </m:oMath>
                </a14:m>
                <a:r>
                  <a:rPr lang="en-GB" sz="1800" dirty="0">
                    <a:effectLst/>
                  </a:rPr>
                  <a:t>- Hölder class, denoted by</a:t>
                </a:r>
                <a14:m>
                  <m:oMath xmlns:m="http://schemas.openxmlformats.org/officeDocument/2006/math">
                    <m: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l-GR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Σ</m:t>
                    </m:r>
                    <m:d>
                      <m:dPr>
                        <m:ctrlPr>
                          <a:rPr lang="en-GB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</m:e>
                    </m:d>
                  </m:oMath>
                </a14:m>
                <a:r>
                  <a:rPr lang="en-GB" sz="1800" dirty="0">
                    <a:effectLst/>
                  </a:rPr>
                  <a:t>, is defined as follows: </a:t>
                </a:r>
              </a:p>
              <a:p>
                <a:pPr>
                  <a:lnSpc>
                    <a:spcPct val="150000"/>
                  </a:lnSpc>
                </a:pPr>
                <a:r>
                  <a:rPr lang="en-GB" sz="1800" dirty="0">
                    <a:effectLst/>
                  </a:rPr>
                  <a:t>If </a:t>
                </a:r>
                <a14:m>
                  <m:oMath xmlns:m="http://schemas.openxmlformats.org/officeDocument/2006/math">
                    <m:r>
                      <a:rPr lang="en-GB" sz="180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r>
                      <a:rPr lang="en-GB" sz="180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d>
                      <m:dPr>
                        <m:begChr m:val="]"/>
                        <m:endChr m:val="]"/>
                        <m:ctrlPr>
                          <a:rPr lang="en-GB" sz="1800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0,1</m:t>
                        </m:r>
                      </m:e>
                    </m:d>
                  </m:oMath>
                </a14:m>
                <a:r>
                  <a:rPr lang="el-GR" sz="1800" dirty="0">
                    <a:effectLst/>
                  </a:rPr>
                  <a:t>, </a:t>
                </a:r>
                <a:r>
                  <a:rPr lang="en-GB" sz="1800" dirty="0">
                    <a:effectLst/>
                  </a:rPr>
                  <a:t>the class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Σ</m:t>
                    </m:r>
                    <m:d>
                      <m:dPr>
                        <m:ctrlPr>
                          <a:rPr lang="en-GB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1800" dirty="0">
                    <a:effectLst/>
                  </a:rPr>
                  <a:t>consists of functions f 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1800" dirty="0">
                    <a:effectLst/>
                  </a:rPr>
                  <a:t>satisfying    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GB" sz="1800" dirty="0">
                    <a:effectLst/>
                  </a:rPr>
                  <a:t>		</a:t>
                </a:r>
                <a14:m>
                  <m:oMath xmlns:m="http://schemas.openxmlformats.org/officeDocument/2006/math">
                    <m:r>
                      <a:rPr lang="en-GB" sz="1800" i="1" dirty="0" smtClean="0">
                        <a:effectLst/>
                        <a:latin typeface="Cambria Math" panose="02040503050406030204" pitchFamily="18" charset="0"/>
                      </a:rPr>
                      <m:t>∀ </m:t>
                    </m:r>
                    <m:r>
                      <a:rPr lang="en-GB" sz="1800" i="1" dirty="0" smtClean="0">
                        <a:effectLst/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800" i="1" dirty="0" smtClean="0">
                        <a:effectLst/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sz="1800" i="1" dirty="0" smtClean="0">
                        <a:effectLst/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800" i="1" dirty="0" smtClean="0">
                        <a:effectLst/>
                        <a:latin typeface="Cambria Math" panose="02040503050406030204" pitchFamily="18" charset="0"/>
                      </a:rPr>
                      <m:t> ∈</m:t>
                    </m:r>
                    <m:r>
                      <a:rPr lang="en-GB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  <m:r>
                      <a:rPr lang="en-GB" sz="1800" i="1" baseline="30000" dirty="0">
                        <a:effectLst/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GB" sz="1800" i="1" dirty="0">
                        <a:effectLst/>
                        <a:latin typeface="Cambria Math" panose="02040503050406030204" pitchFamily="18" charset="0"/>
                      </a:rPr>
                      <m:t>,     |</m:t>
                    </m:r>
                    <m:r>
                      <a:rPr lang="en-GB" sz="1800" i="1" dirty="0">
                        <a:effectLst/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sz="1800" i="1" dirty="0">
                        <a:effectLst/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1800" i="1" dirty="0">
                        <a:effectLst/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800" i="1" dirty="0">
                        <a:effectLst/>
                        <a:latin typeface="Cambria Math" panose="02040503050406030204" pitchFamily="18" charset="0"/>
                      </a:rPr>
                      <m:t>)−</m:t>
                    </m:r>
                    <m:r>
                      <a:rPr lang="en-GB" sz="1800" i="1" dirty="0">
                        <a:effectLst/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sz="1800" i="1" dirty="0">
                        <a:effectLst/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1800" i="1" dirty="0">
                        <a:effectLst/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800" i="1" dirty="0">
                        <a:effectLst/>
                        <a:latin typeface="Cambria Math" panose="02040503050406030204" pitchFamily="18" charset="0"/>
                      </a:rPr>
                      <m:t>)|   ≤  </m:t>
                    </m:r>
                    <m:r>
                      <a:rPr lang="en-GB" sz="1800" i="1" dirty="0">
                        <a:effectLst/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GB" sz="1800" i="1" dirty="0">
                        <a:effectLst/>
                        <a:latin typeface="Cambria Math" panose="02040503050406030204" pitchFamily="18" charset="0"/>
                      </a:rPr>
                      <m:t> ∥</m:t>
                    </m:r>
                    <m:r>
                      <a:rPr lang="en-GB" sz="1800" i="1" dirty="0">
                        <a:effectLst/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800" i="1" dirty="0">
                        <a:effectLst/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sz="1800" i="1" dirty="0">
                        <a:effectLst/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800" i="1" dirty="0">
                        <a:effectLst/>
                        <a:latin typeface="Cambria Math" panose="02040503050406030204" pitchFamily="18" charset="0"/>
                      </a:rPr>
                      <m:t>∥</m:t>
                    </m:r>
                    <m:r>
                      <a:rPr lang="el-GR" sz="1800" i="1" baseline="30000" dirty="0">
                        <a:effectLst/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endParaRPr lang="el-GR" dirty="0"/>
              </a:p>
              <a:p>
                <a:pPr>
                  <a:lnSpc>
                    <a:spcPct val="150000"/>
                  </a:lnSpc>
                </a:pPr>
                <a:r>
                  <a:rPr lang="en-GB" sz="1800" dirty="0">
                    <a:effectLst/>
                  </a:rPr>
                  <a:t>If </a:t>
                </a:r>
                <a14:m>
                  <m:oMath xmlns:m="http://schemas.openxmlformats.org/officeDocument/2006/math">
                    <m:r>
                      <a:rPr lang="en-GB" sz="180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r>
                      <a:rPr lang="en-GB" sz="180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d>
                      <m:dPr>
                        <m:begChr m:val="]"/>
                        <m:endChr m:val="]"/>
                        <m:ctrlPr>
                          <a:rPr lang="en-GB" sz="1800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1,2</m:t>
                        </m:r>
                      </m:e>
                    </m:d>
                  </m:oMath>
                </a14:m>
                <a:r>
                  <a:rPr lang="el-GR" sz="1800" dirty="0">
                    <a:effectLst/>
                  </a:rPr>
                  <a:t>, </a:t>
                </a:r>
                <a:r>
                  <a:rPr lang="en-GB" sz="1800" dirty="0">
                    <a:effectLst/>
                  </a:rPr>
                  <a:t>the class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Σ</m:t>
                    </m:r>
                    <m:d>
                      <m:dPr>
                        <m:ctrlPr>
                          <a:rPr lang="en-GB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1800" dirty="0">
                    <a:effectLst/>
                  </a:rPr>
                  <a:t>consists of continuously differentiable functions f 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1800" dirty="0">
                    <a:effectLst/>
                  </a:rPr>
                  <a:t>satisfying for all </a:t>
                </a:r>
                <a14:m>
                  <m:oMath xmlns:m="http://schemas.openxmlformats.org/officeDocument/2006/math">
                    <m:r>
                      <a:rPr lang="en-GB" sz="1800" i="1" dirty="0" smtClean="0">
                        <a:effectLst/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800" i="1" dirty="0" smtClean="0">
                        <a:effectLst/>
                        <a:latin typeface="Cambria Math" panose="02040503050406030204" pitchFamily="18" charset="0"/>
                      </a:rPr>
                      <m:t>, </m:t>
                    </m:r>
                    <m:r>
                      <a:rPr lang="en-GB" sz="1800" i="1" dirty="0" smtClean="0">
                        <a:effectLst/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800" i="1" dirty="0" smtClean="0">
                        <a:effectLst/>
                        <a:latin typeface="Cambria Math" panose="02040503050406030204" pitchFamily="18" charset="0"/>
                      </a:rPr>
                      <m:t> ∈ </m:t>
                    </m:r>
                    <m:r>
                      <a:rPr lang="en-GB" sz="1800" i="1" dirty="0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  <m:r>
                      <a:rPr lang="en-GB" sz="1800" i="1" baseline="30000" dirty="0">
                        <a:effectLst/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GB" sz="1800" i="1" dirty="0">
                        <a:effectLst/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GB" dirty="0"/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GB" dirty="0"/>
                  <a:t>		</a:t>
                </a:r>
                <a14:m>
                  <m:oMath xmlns:m="http://schemas.openxmlformats.org/officeDocument/2006/math">
                    <m:r>
                      <a:rPr lang="en-GB" sz="1800" i="1" dirty="0" smtClean="0">
                        <a:effectLst/>
                        <a:latin typeface="Cambria Math" panose="02040503050406030204" pitchFamily="18" charset="0"/>
                      </a:rPr>
                      <m:t>|</m:t>
                    </m:r>
                    <m:r>
                      <a:rPr lang="en-GB" sz="1800" i="1" dirty="0" smtClean="0">
                        <a:effectLst/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sz="1800" i="1" dirty="0" smtClean="0">
                        <a:effectLst/>
                        <a:latin typeface="Cambria Math" panose="02040503050406030204" pitchFamily="18" charset="0"/>
                      </a:rPr>
                      <m:t> (</m:t>
                    </m:r>
                    <m:r>
                      <a:rPr lang="en-GB" sz="1800" i="1" dirty="0" smtClean="0">
                        <a:effectLst/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800" i="1" dirty="0" smtClean="0">
                        <a:effectLst/>
                        <a:latin typeface="Cambria Math" panose="02040503050406030204" pitchFamily="18" charset="0"/>
                      </a:rPr>
                      <m:t>) − </m:t>
                    </m:r>
                    <m:r>
                      <a:rPr lang="en-GB" sz="1800" i="1" dirty="0" smtClean="0">
                        <a:effectLst/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sz="1800" i="1" dirty="0" smtClean="0">
                        <a:effectLst/>
                        <a:latin typeface="Cambria Math" panose="02040503050406030204" pitchFamily="18" charset="0"/>
                      </a:rPr>
                      <m:t> (</m:t>
                    </m:r>
                    <m:r>
                      <a:rPr lang="en-GB" sz="1800" i="1" dirty="0" smtClean="0">
                        <a:effectLst/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800" i="1" dirty="0" smtClean="0">
                        <a:effectLst/>
                        <a:latin typeface="Cambria Math" panose="02040503050406030204" pitchFamily="18" charset="0"/>
                      </a:rPr>
                      <m:t>) − ⟨</m:t>
                    </m:r>
                    <m:r>
                      <m:rPr>
                        <m:sty m:val="p"/>
                      </m:rPr>
                      <a:rPr lang="en-GB" sz="1800" i="0" dirty="0">
                        <a:effectLst/>
                        <a:latin typeface="Cambria Math" panose="02040503050406030204" pitchFamily="18" charset="0"/>
                      </a:rPr>
                      <m:t>∇</m:t>
                    </m:r>
                    <m:r>
                      <a:rPr lang="en-GB" sz="1800" i="1" dirty="0">
                        <a:effectLst/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sz="1800" i="1" dirty="0">
                        <a:effectLst/>
                        <a:latin typeface="Cambria Math" panose="02040503050406030204" pitchFamily="18" charset="0"/>
                      </a:rPr>
                      <m:t> (</m:t>
                    </m:r>
                    <m:r>
                      <a:rPr lang="en-GB" sz="1800" i="1" dirty="0">
                        <a:effectLst/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800" i="1" dirty="0">
                        <a:effectLst/>
                        <a:latin typeface="Cambria Math" panose="02040503050406030204" pitchFamily="18" charset="0"/>
                      </a:rPr>
                      <m:t>), </m:t>
                    </m:r>
                    <m:r>
                      <a:rPr lang="en-GB" sz="1800" i="1" dirty="0">
                        <a:effectLst/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800" i="1" dirty="0">
                        <a:effectLst/>
                        <a:latin typeface="Cambria Math" panose="02040503050406030204" pitchFamily="18" charset="0"/>
                      </a:rPr>
                      <m:t> − </m:t>
                    </m:r>
                    <m:r>
                      <a:rPr lang="en-GB" sz="1800" i="1" dirty="0">
                        <a:effectLst/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800" i="1" dirty="0">
                        <a:effectLst/>
                        <a:latin typeface="Cambria Math" panose="02040503050406030204" pitchFamily="18" charset="0"/>
                      </a:rPr>
                      <m:t>⟩ |   ≤   </m:t>
                    </m:r>
                    <m:r>
                      <a:rPr lang="en-GB" sz="1800" i="1" dirty="0">
                        <a:effectLst/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GB" sz="1800" i="1" dirty="0">
                        <a:effectLst/>
                        <a:latin typeface="Cambria Math" panose="02040503050406030204" pitchFamily="18" charset="0"/>
                      </a:rPr>
                      <m:t> ∥</m:t>
                    </m:r>
                    <m:r>
                      <a:rPr lang="en-GB" sz="1800" i="1" dirty="0">
                        <a:effectLst/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800" i="1" dirty="0">
                        <a:effectLst/>
                        <a:latin typeface="Cambria Math" panose="02040503050406030204" pitchFamily="18" charset="0"/>
                      </a:rPr>
                      <m:t> − </m:t>
                    </m:r>
                    <m:r>
                      <a:rPr lang="en-GB" sz="1800" i="1" dirty="0">
                        <a:effectLst/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800" i="1" dirty="0">
                        <a:effectLst/>
                        <a:latin typeface="Cambria Math" panose="02040503050406030204" pitchFamily="18" charset="0"/>
                      </a:rPr>
                      <m:t>∥</m:t>
                    </m:r>
                    <m:r>
                      <a:rPr lang="el-GR" sz="1800" i="1" baseline="30000" dirty="0">
                        <a:effectLst/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endParaRPr lang="el-GR" baseline="30000" dirty="0"/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GB" sz="1800" dirty="0">
                    <a:effectLst/>
                  </a:rPr>
                  <a:t>where </a:t>
                </a:r>
                <a14:m>
                  <m:oMath xmlns:m="http://schemas.openxmlformats.org/officeDocument/2006/math">
                    <m:r>
                      <a:rPr lang="en-GB" sz="1800" i="1" dirty="0" smtClean="0">
                        <a:effectLst/>
                        <a:latin typeface="Cambria Math" panose="02040503050406030204" pitchFamily="18" charset="0"/>
                      </a:rPr>
                      <m:t>⟨·, ·⟩ </m:t>
                    </m:r>
                  </m:oMath>
                </a14:m>
                <a:r>
                  <a:rPr lang="en-GB" sz="1800" dirty="0">
                    <a:effectLst/>
                  </a:rPr>
                  <a:t>denotes the inner product. </a:t>
                </a:r>
                <a:endParaRPr lang="en-GB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7" name="Content Placeholder 2">
                <a:extLst>
                  <a:ext uri="{FF2B5EF4-FFF2-40B4-BE49-F238E27FC236}">
                    <a16:creationId xmlns:a16="http://schemas.microsoft.com/office/drawing/2014/main" id="{A4706EBC-A389-32C1-ED72-C6B5DED49CE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1837" y="1412875"/>
                <a:ext cx="10728326" cy="4860000"/>
              </a:xfrm>
              <a:blipFill>
                <a:blip r:embed="rId3"/>
                <a:stretch>
                  <a:fillRect l="-1300" r="-10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A365A3-06AE-BEE9-A022-A3C983577E4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473692" y="6522444"/>
            <a:ext cx="612000" cy="21600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68EF82BE-DF56-4719-B180-C3B0D509F71F}" type="datetime1">
              <a:rPr lang="de-CH" noProof="0" smtClean="0"/>
              <a:pPr>
                <a:spcAft>
                  <a:spcPts val="600"/>
                </a:spcAft>
              </a:pPr>
              <a:t>20.03.24</a:t>
            </a:fld>
            <a:endParaRPr lang="de-CH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1B6258-3FA9-75F5-8529-AC8CE188A3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71700" y="6522444"/>
            <a:ext cx="5400000" cy="21600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de-DE" noProof="0" dirty="0"/>
              <a:t>Omar Mezghani</a:t>
            </a:r>
            <a:endParaRPr lang="de-CH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8EA813-CC12-CB30-2059-E0B76BB72A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37585" y="6522444"/>
            <a:ext cx="322577" cy="21600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5ACA52AF-F19D-405C-AD5F-7D94B96A5CC3}" type="slidenum">
              <a:rPr lang="de-CH" noProof="0" smtClean="0"/>
              <a:pPr>
                <a:spcAft>
                  <a:spcPts val="600"/>
                </a:spcAft>
              </a:pPr>
              <a:t>8</a:t>
            </a:fld>
            <a:endParaRPr lang="de-CH" noProof="0"/>
          </a:p>
        </p:txBody>
      </p:sp>
    </p:spTree>
    <p:extLst>
      <p:ext uri="{BB962C8B-B14F-4D97-AF65-F5344CB8AC3E}">
        <p14:creationId xmlns:p14="http://schemas.microsoft.com/office/powerpoint/2010/main" val="610800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itle 1">
                <a:extLst>
                  <a:ext uri="{FF2B5EF4-FFF2-40B4-BE49-F238E27FC236}">
                    <a16:creationId xmlns:a16="http://schemas.microsoft.com/office/drawing/2014/main" id="{C3A567AD-B458-4473-03F0-CE3BF1F74FEE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731837" y="260351"/>
                <a:ext cx="10728325" cy="900000"/>
              </a:xfrm>
            </p:spPr>
            <p:txBody>
              <a:bodyPr/>
              <a:lstStyle/>
              <a:p>
                <a:r>
                  <a:rPr lang="en-US" b="1" dirty="0">
                    <a:solidFill>
                      <a:srgbClr val="215CAF"/>
                    </a:solidFill>
                  </a:rPr>
                  <a:t>kernel of order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solidFill>
                          <a:srgbClr val="215CA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ℓ</m:t>
                    </m:r>
                  </m:oMath>
                </a14:m>
                <a:endParaRPr lang="en-US" b="1" dirty="0">
                  <a:solidFill>
                    <a:srgbClr val="215CAF"/>
                  </a:solidFill>
                </a:endParaRPr>
              </a:p>
            </p:txBody>
          </p:sp>
        </mc:Choice>
        <mc:Fallback xmlns="">
          <p:sp>
            <p:nvSpPr>
              <p:cNvPr id="15" name="Title 1">
                <a:extLst>
                  <a:ext uri="{FF2B5EF4-FFF2-40B4-BE49-F238E27FC236}">
                    <a16:creationId xmlns:a16="http://schemas.microsoft.com/office/drawing/2014/main" id="{C3A567AD-B458-4473-03F0-CE3BF1F74FE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731837" y="260351"/>
                <a:ext cx="10728325" cy="900000"/>
              </a:xfrm>
              <a:blipFill>
                <a:blip r:embed="rId2"/>
                <a:stretch>
                  <a:fillRect l="-1891" t="-152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ontent Placeholder 2">
                <a:extLst>
                  <a:ext uri="{FF2B5EF4-FFF2-40B4-BE49-F238E27FC236}">
                    <a16:creationId xmlns:a16="http://schemas.microsoft.com/office/drawing/2014/main" id="{A4706EBC-A389-32C1-ED72-C6B5DED49CE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31837" y="1412875"/>
                <a:ext cx="10728326" cy="4860000"/>
              </a:xfrm>
            </p:spPr>
            <p:txBody>
              <a:bodyPr/>
              <a:lstStyle/>
              <a:p>
                <a:pPr>
                  <a:lnSpc>
                    <a:spcPct val="150000"/>
                  </a:lnSpc>
                </a:pPr>
                <a:endParaRPr lang="en-US" dirty="0"/>
              </a:p>
              <a:p>
                <a:pPr>
                  <a:lnSpc>
                    <a:spcPct val="150000"/>
                  </a:lnSpc>
                </a:pPr>
                <a:endParaRPr lang="en-US" dirty="0"/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ℓ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≥ 1</m:t>
                    </m:r>
                  </m:oMath>
                </a14:m>
                <a:r>
                  <a:rPr lang="en-US" dirty="0"/>
                  <a:t> be an integer. We say that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⟶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is a kernel of order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ℓ</m:t>
                    </m:r>
                  </m:oMath>
                </a14:m>
                <a:r>
                  <a:rPr lang="en-US" dirty="0"/>
                  <a:t> if the functions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→ </m:t>
                    </m:r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𝑗</m:t>
                        </m:r>
                      </m:sup>
                    </m:sSup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) </m:t>
                    </m:r>
                  </m:oMath>
                </a14:m>
                <a:r>
                  <a:rPr lang="en-US" dirty="0"/>
                  <a:t>,       j =0, 1,...,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ℓ</m:t>
                    </m:r>
                  </m:oMath>
                </a14:m>
                <a:r>
                  <a:rPr lang="en-US" dirty="0"/>
                  <a:t>, are integrable and satisfy </a:t>
                </a:r>
              </a:p>
              <a:p>
                <a:pPr marL="0" indent="0" algn="ctr">
                  <a:lnSpc>
                    <a:spcPct val="150000"/>
                  </a:lnSpc>
                  <a:buNone/>
                </a:pP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𝐾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 (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 )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𝑑𝑢</m:t>
                        </m:r>
                      </m:e>
                    </m:nary>
                    <m:r>
                      <a:rPr lang="en-US" i="1" dirty="0" smtClean="0">
                        <a:latin typeface="Cambria Math" panose="02040503050406030204" pitchFamily="18" charset="0"/>
                      </a:rPr>
                      <m:t>=1 </m:t>
                    </m:r>
                  </m:oMath>
                </a14:m>
                <a:r>
                  <a:rPr lang="en-US" dirty="0"/>
                  <a:t>,              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p>
                          <m:sSup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p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p>
                        </m:s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 )</m:t>
                        </m:r>
                      </m:e>
                    </m:nary>
                    <m:r>
                      <a:rPr lang="en-US" i="1" dirty="0" smtClean="0">
                        <a:latin typeface="Cambria Math" panose="02040503050406030204" pitchFamily="18" charset="0"/>
                      </a:rPr>
                      <m:t>𝑑𝑢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=0 , 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=1 ,…,</m:t>
                    </m:r>
                  </m:oMath>
                </a14:m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ℓ</m:t>
                    </m:r>
                  </m:oMath>
                </a14:m>
                <a:endParaRPr lang="en-US" dirty="0"/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17" name="Content Placeholder 2">
                <a:extLst>
                  <a:ext uri="{FF2B5EF4-FFF2-40B4-BE49-F238E27FC236}">
                    <a16:creationId xmlns:a16="http://schemas.microsoft.com/office/drawing/2014/main" id="{A4706EBC-A389-32C1-ED72-C6B5DED49CE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1837" y="1412875"/>
                <a:ext cx="10728326" cy="4860000"/>
              </a:xfrm>
              <a:blipFill>
                <a:blip r:embed="rId3"/>
                <a:stretch>
                  <a:fillRect l="-1182" r="-1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A365A3-06AE-BEE9-A022-A3C983577E4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473692" y="6522444"/>
            <a:ext cx="612000" cy="21600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68EF82BE-DF56-4719-B180-C3B0D509F71F}" type="datetime1">
              <a:rPr lang="de-CH" noProof="0" smtClean="0"/>
              <a:pPr>
                <a:spcAft>
                  <a:spcPts val="600"/>
                </a:spcAft>
              </a:pPr>
              <a:t>20.03.24</a:t>
            </a:fld>
            <a:endParaRPr lang="de-CH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1B6258-3FA9-75F5-8529-AC8CE188A3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71700" y="6522444"/>
            <a:ext cx="5400000" cy="21600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de-DE" noProof="0" dirty="0"/>
              <a:t>Omar Mezghani</a:t>
            </a:r>
            <a:endParaRPr lang="de-CH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8EA813-CC12-CB30-2059-E0B76BB72A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37585" y="6522444"/>
            <a:ext cx="322577" cy="21600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5ACA52AF-F19D-405C-AD5F-7D94B96A5CC3}" type="slidenum">
              <a:rPr lang="de-CH" noProof="0" smtClean="0"/>
              <a:pPr>
                <a:spcAft>
                  <a:spcPts val="600"/>
                </a:spcAft>
              </a:pPr>
              <a:t>9</a:t>
            </a:fld>
            <a:endParaRPr lang="de-CH" noProof="0"/>
          </a:p>
        </p:txBody>
      </p:sp>
    </p:spTree>
    <p:extLst>
      <p:ext uri="{BB962C8B-B14F-4D97-AF65-F5344CB8AC3E}">
        <p14:creationId xmlns:p14="http://schemas.microsoft.com/office/powerpoint/2010/main" val="1215379073"/>
      </p:ext>
    </p:extLst>
  </p:cSld>
  <p:clrMapOvr>
    <a:masterClrMapping/>
  </p:clrMapOvr>
</p:sld>
</file>

<file path=ppt/theme/theme1.xml><?xml version="1.0" encoding="utf-8"?>
<a:theme xmlns:a="http://schemas.openxmlformats.org/drawingml/2006/main" name="ETH Zürich">
  <a:themeElements>
    <a:clrScheme name="ETH Zürich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215CAF"/>
      </a:accent1>
      <a:accent2>
        <a:srgbClr val="007894"/>
      </a:accent2>
      <a:accent3>
        <a:srgbClr val="627313"/>
      </a:accent3>
      <a:accent4>
        <a:srgbClr val="8E6713"/>
      </a:accent4>
      <a:accent5>
        <a:srgbClr val="B7352D"/>
      </a:accent5>
      <a:accent6>
        <a:srgbClr val="A30774"/>
      </a:accent6>
      <a:hlink>
        <a:srgbClr val="0563C1"/>
      </a:hlink>
      <a:folHlink>
        <a:srgbClr val="954F72"/>
      </a:folHlink>
    </a:clrScheme>
    <a:fontScheme name="ETH Züric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ETH Blau">
      <a:srgbClr val="215CAF"/>
    </a:custClr>
    <a:custClr name="ETH Petrol">
      <a:srgbClr val="007894"/>
    </a:custClr>
    <a:custClr name="ETH Gruen">
      <a:srgbClr val="627313"/>
    </a:custClr>
    <a:custClr name="ETH Bronze">
      <a:srgbClr val="8E6713"/>
    </a:custClr>
    <a:custClr name="ETH Rot">
      <a:srgbClr val="B7352D"/>
    </a:custClr>
    <a:custClr name="ETH Purpur">
      <a:srgbClr val="A30774"/>
    </a:custClr>
    <a:custClr name="ETH Grau">
      <a:srgbClr val="6F6F6F"/>
    </a:custClr>
  </a:custClrLst>
  <a:extLst>
    <a:ext uri="{05A4C25C-085E-4340-85A3-A5531E510DB2}">
      <thm15:themeFamily xmlns:thm15="http://schemas.microsoft.com/office/thememl/2012/main" name="Präsentation3" id="{9C84984C-18ED-5E49-A574-15FF8A3954B8}" vid="{0B390235-9264-874C-ABEB-5D2188FC234E}"/>
    </a:ext>
  </a:extLst>
</a:theme>
</file>

<file path=ppt/theme/theme2.xml><?xml version="1.0" encoding="utf-8"?>
<a:theme xmlns:a="http://schemas.openxmlformats.org/drawingml/2006/main" name="Office">
  <a:themeElements>
    <a:clrScheme name="ETH Zürich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215CAF"/>
      </a:accent1>
      <a:accent2>
        <a:srgbClr val="007894"/>
      </a:accent2>
      <a:accent3>
        <a:srgbClr val="627313"/>
      </a:accent3>
      <a:accent4>
        <a:srgbClr val="8E6713"/>
      </a:accent4>
      <a:accent5>
        <a:srgbClr val="B7352D"/>
      </a:accent5>
      <a:accent6>
        <a:srgbClr val="A30774"/>
      </a:accent6>
      <a:hlink>
        <a:srgbClr val="0563C1"/>
      </a:hlink>
      <a:folHlink>
        <a:srgbClr val="954F72"/>
      </a:folHlink>
    </a:clrScheme>
    <a:fontScheme name="ETH Züric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ETH Blau">
      <a:srgbClr val="215CAF"/>
    </a:custClr>
    <a:custClr name="ETH Petrol">
      <a:srgbClr val="007894"/>
    </a:custClr>
    <a:custClr name="ETH Gruen">
      <a:srgbClr val="627313"/>
    </a:custClr>
    <a:custClr name="ETH Bronze">
      <a:srgbClr val="8E6713"/>
    </a:custClr>
    <a:custClr name="ETH Rot">
      <a:srgbClr val="B7352D"/>
    </a:custClr>
    <a:custClr name="ETH Purpur">
      <a:srgbClr val="A30774"/>
    </a:custClr>
    <a:custClr name="ETH Grau">
      <a:srgbClr val="6F6F6F"/>
    </a:custClr>
  </a:custClr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ETH Zürich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215CAF"/>
      </a:accent1>
      <a:accent2>
        <a:srgbClr val="007894"/>
      </a:accent2>
      <a:accent3>
        <a:srgbClr val="627313"/>
      </a:accent3>
      <a:accent4>
        <a:srgbClr val="8E6713"/>
      </a:accent4>
      <a:accent5>
        <a:srgbClr val="B7352D"/>
      </a:accent5>
      <a:accent6>
        <a:srgbClr val="A30774"/>
      </a:accent6>
      <a:hlink>
        <a:srgbClr val="0563C1"/>
      </a:hlink>
      <a:folHlink>
        <a:srgbClr val="954F72"/>
      </a:folHlink>
    </a:clrScheme>
    <a:fontScheme name="ETH Züric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ETH Zürich</Template>
  <TotalTime>12068</TotalTime>
  <Words>1655</Words>
  <Application>Microsoft Macintosh PowerPoint</Application>
  <PresentationFormat>Widescreen</PresentationFormat>
  <Paragraphs>244</Paragraphs>
  <Slides>30</Slides>
  <Notes>24</Notes>
  <HiddenSlides>2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8" baseType="lpstr">
      <vt:lpstr>Arial</vt:lpstr>
      <vt:lpstr>Cambria Math</vt:lpstr>
      <vt:lpstr>CMMI10</vt:lpstr>
      <vt:lpstr>CMR10</vt:lpstr>
      <vt:lpstr>Franklin Gothic Demi Cond</vt:lpstr>
      <vt:lpstr>Söhne</vt:lpstr>
      <vt:lpstr>Symbol</vt:lpstr>
      <vt:lpstr>ETH Zürich</vt:lpstr>
      <vt:lpstr>Does data interpolation contradict statistical optimality? Mikhail Belkin, Alexander Rakhlin, Alexandre B. Tsybakov </vt:lpstr>
      <vt:lpstr>Traditional beliefs about overfitting and model complexity</vt:lpstr>
      <vt:lpstr>Rethinking Interpolation in Machine Learning</vt:lpstr>
      <vt:lpstr>What is Nonparametric Regression?</vt:lpstr>
      <vt:lpstr>Nadaraya-Watson estimator  </vt:lpstr>
      <vt:lpstr>Example</vt:lpstr>
      <vt:lpstr>Bandwidth Sensitivity </vt:lpstr>
      <vt:lpstr>Hölder class</vt:lpstr>
      <vt:lpstr>kernel of order ℓ</vt:lpstr>
      <vt:lpstr>Tsybakov statistical optimality theorem</vt:lpstr>
      <vt:lpstr>Dive into Singular Kernels</vt:lpstr>
      <vt:lpstr>Illustration</vt:lpstr>
      <vt:lpstr>Illustration</vt:lpstr>
      <vt:lpstr>Review of Prior Work </vt:lpstr>
      <vt:lpstr>The Nadaraya-Watson estimator for a singular kernel </vt:lpstr>
      <vt:lpstr>Why Perfect Fit Doesn't Mean Overfit</vt:lpstr>
      <vt:lpstr>Why Perfect Fit Doesn't Mean Overfit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Proof outline</vt:lpstr>
      <vt:lpstr>Proof outline</vt:lpstr>
      <vt:lpstr>Reflection and critic</vt:lpstr>
      <vt:lpstr>Follow up papers</vt:lpstr>
      <vt:lpstr>PowerPoint Presentation</vt:lpstr>
      <vt:lpstr>Proof outline</vt:lpstr>
      <vt:lpstr>Proof outline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Does data interpolation contradict statistical optimality? Mikhail Belkin, Alexander Rakhlin, Alexandre B. Tsybakov </dc:title>
  <dc:creator>Omar  Mezghani</dc:creator>
  <cp:lastModifiedBy>Omar  Mezghani</cp:lastModifiedBy>
  <cp:revision>69</cp:revision>
  <dcterms:created xsi:type="dcterms:W3CDTF">2024-03-10T13:02:28Z</dcterms:created>
  <dcterms:modified xsi:type="dcterms:W3CDTF">2024-03-20T13:08:16Z</dcterms:modified>
</cp:coreProperties>
</file>